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2"/>
    <p:sldId id="261" r:id="rId3"/>
    <p:sldId id="262" r:id="rId4"/>
    <p:sldId id="293" r:id="rId5"/>
    <p:sldId id="263" r:id="rId6"/>
    <p:sldId id="264" r:id="rId7"/>
    <p:sldId id="265" r:id="rId8"/>
    <p:sldId id="266" r:id="rId9"/>
    <p:sldId id="267" r:id="rId10"/>
    <p:sldId id="294" r:id="rId11"/>
    <p:sldId id="295" r:id="rId12"/>
    <p:sldId id="268" r:id="rId13"/>
    <p:sldId id="297" r:id="rId14"/>
    <p:sldId id="269" r:id="rId15"/>
    <p:sldId id="296" r:id="rId16"/>
    <p:sldId id="270" r:id="rId17"/>
    <p:sldId id="271" r:id="rId18"/>
    <p:sldId id="272" r:id="rId19"/>
    <p:sldId id="273" r:id="rId20"/>
    <p:sldId id="282" r:id="rId21"/>
    <p:sldId id="274" r:id="rId22"/>
    <p:sldId id="298" r:id="rId23"/>
    <p:sldId id="275" r:id="rId24"/>
    <p:sldId id="276" r:id="rId25"/>
    <p:sldId id="277" r:id="rId26"/>
    <p:sldId id="278" r:id="rId27"/>
    <p:sldId id="299" r:id="rId28"/>
    <p:sldId id="279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298" y="2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27274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27274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7274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27274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7274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7F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906743" y="3636930"/>
            <a:ext cx="2237740" cy="1506855"/>
          </a:xfrm>
          <a:custGeom>
            <a:avLst/>
            <a:gdLst/>
            <a:ahLst/>
            <a:cxnLst/>
            <a:rect l="l" t="t" r="r" b="b"/>
            <a:pathLst>
              <a:path w="2237740" h="1506854">
                <a:moveTo>
                  <a:pt x="879170" y="662366"/>
                </a:moveTo>
                <a:lnTo>
                  <a:pt x="840516" y="662366"/>
                </a:lnTo>
                <a:lnTo>
                  <a:pt x="806337" y="663330"/>
                </a:lnTo>
                <a:lnTo>
                  <a:pt x="767530" y="665626"/>
                </a:lnTo>
                <a:lnTo>
                  <a:pt x="768260" y="665626"/>
                </a:lnTo>
                <a:lnTo>
                  <a:pt x="732790" y="668858"/>
                </a:lnTo>
                <a:lnTo>
                  <a:pt x="659200" y="679285"/>
                </a:lnTo>
                <a:lnTo>
                  <a:pt x="586237" y="694952"/>
                </a:lnTo>
                <a:lnTo>
                  <a:pt x="514572" y="716194"/>
                </a:lnTo>
                <a:lnTo>
                  <a:pt x="444873" y="743351"/>
                </a:lnTo>
                <a:lnTo>
                  <a:pt x="377813" y="776760"/>
                </a:lnTo>
                <a:lnTo>
                  <a:pt x="314060" y="816758"/>
                </a:lnTo>
                <a:lnTo>
                  <a:pt x="254285" y="863685"/>
                </a:lnTo>
                <a:lnTo>
                  <a:pt x="226099" y="889852"/>
                </a:lnTo>
                <a:lnTo>
                  <a:pt x="199159" y="917877"/>
                </a:lnTo>
                <a:lnTo>
                  <a:pt x="173548" y="947803"/>
                </a:lnTo>
                <a:lnTo>
                  <a:pt x="149351" y="979673"/>
                </a:lnTo>
                <a:lnTo>
                  <a:pt x="126651" y="1013528"/>
                </a:lnTo>
                <a:lnTo>
                  <a:pt x="105532" y="1049410"/>
                </a:lnTo>
                <a:lnTo>
                  <a:pt x="86078" y="1087362"/>
                </a:lnTo>
                <a:lnTo>
                  <a:pt x="68373" y="1127427"/>
                </a:lnTo>
                <a:lnTo>
                  <a:pt x="52500" y="1169645"/>
                </a:lnTo>
                <a:lnTo>
                  <a:pt x="38542" y="1214061"/>
                </a:lnTo>
                <a:lnTo>
                  <a:pt x="26585" y="1260715"/>
                </a:lnTo>
                <a:lnTo>
                  <a:pt x="16712" y="1309650"/>
                </a:lnTo>
                <a:lnTo>
                  <a:pt x="9006" y="1360908"/>
                </a:lnTo>
                <a:lnTo>
                  <a:pt x="3551" y="1414532"/>
                </a:lnTo>
                <a:lnTo>
                  <a:pt x="431" y="1470563"/>
                </a:lnTo>
                <a:lnTo>
                  <a:pt x="0" y="1506569"/>
                </a:lnTo>
                <a:lnTo>
                  <a:pt x="2237383" y="1506569"/>
                </a:lnTo>
                <a:lnTo>
                  <a:pt x="2237311" y="672452"/>
                </a:lnTo>
                <a:lnTo>
                  <a:pt x="1082819" y="672452"/>
                </a:lnTo>
                <a:lnTo>
                  <a:pt x="1019157" y="670034"/>
                </a:lnTo>
                <a:lnTo>
                  <a:pt x="915109" y="663489"/>
                </a:lnTo>
                <a:lnTo>
                  <a:pt x="879170" y="662366"/>
                </a:lnTo>
                <a:close/>
              </a:path>
              <a:path w="2237740" h="1506854">
                <a:moveTo>
                  <a:pt x="2028658" y="0"/>
                </a:moveTo>
                <a:lnTo>
                  <a:pt x="1833189" y="57983"/>
                </a:lnTo>
                <a:lnTo>
                  <a:pt x="1635149" y="248126"/>
                </a:lnTo>
                <a:lnTo>
                  <a:pt x="1598355" y="304115"/>
                </a:lnTo>
                <a:lnTo>
                  <a:pt x="1565344" y="355477"/>
                </a:lnTo>
                <a:lnTo>
                  <a:pt x="1535463" y="402361"/>
                </a:lnTo>
                <a:lnTo>
                  <a:pt x="1508059" y="444916"/>
                </a:lnTo>
                <a:lnTo>
                  <a:pt x="1482480" y="483293"/>
                </a:lnTo>
                <a:lnTo>
                  <a:pt x="1458074" y="517640"/>
                </a:lnTo>
                <a:lnTo>
                  <a:pt x="1434188" y="548109"/>
                </a:lnTo>
                <a:lnTo>
                  <a:pt x="1385365" y="598006"/>
                </a:lnTo>
                <a:lnTo>
                  <a:pt x="1330793" y="634183"/>
                </a:lnTo>
                <a:lnTo>
                  <a:pt x="1265252" y="657835"/>
                </a:lnTo>
                <a:lnTo>
                  <a:pt x="1226737" y="665339"/>
                </a:lnTo>
                <a:lnTo>
                  <a:pt x="1183523" y="670162"/>
                </a:lnTo>
                <a:lnTo>
                  <a:pt x="1134956" y="672452"/>
                </a:lnTo>
                <a:lnTo>
                  <a:pt x="2237311" y="672452"/>
                </a:lnTo>
                <a:lnTo>
                  <a:pt x="2237256" y="29051"/>
                </a:lnTo>
                <a:lnTo>
                  <a:pt x="2177931" y="11310"/>
                </a:lnTo>
                <a:lnTo>
                  <a:pt x="2028658" y="0"/>
                </a:lnTo>
                <a:close/>
              </a:path>
            </a:pathLst>
          </a:custGeom>
          <a:solidFill>
            <a:srgbClr val="90C1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027233" y="4608132"/>
            <a:ext cx="3090545" cy="535940"/>
          </a:xfrm>
          <a:custGeom>
            <a:avLst/>
            <a:gdLst/>
            <a:ahLst/>
            <a:cxnLst/>
            <a:rect l="l" t="t" r="r" b="b"/>
            <a:pathLst>
              <a:path w="3090545" h="535939">
                <a:moveTo>
                  <a:pt x="718701" y="0"/>
                </a:moveTo>
                <a:lnTo>
                  <a:pt x="668334" y="3795"/>
                </a:lnTo>
                <a:lnTo>
                  <a:pt x="617654" y="13353"/>
                </a:lnTo>
                <a:lnTo>
                  <a:pt x="569000" y="27594"/>
                </a:lnTo>
                <a:lnTo>
                  <a:pt x="522296" y="46102"/>
                </a:lnTo>
                <a:lnTo>
                  <a:pt x="477463" y="68457"/>
                </a:lnTo>
                <a:lnTo>
                  <a:pt x="434421" y="94244"/>
                </a:lnTo>
                <a:lnTo>
                  <a:pt x="393094" y="123045"/>
                </a:lnTo>
                <a:lnTo>
                  <a:pt x="353401" y="154443"/>
                </a:lnTo>
                <a:lnTo>
                  <a:pt x="315265" y="188020"/>
                </a:lnTo>
                <a:lnTo>
                  <a:pt x="278607" y="223359"/>
                </a:lnTo>
                <a:lnTo>
                  <a:pt x="243349" y="260042"/>
                </a:lnTo>
                <a:lnTo>
                  <a:pt x="209412" y="297653"/>
                </a:lnTo>
                <a:lnTo>
                  <a:pt x="176717" y="335773"/>
                </a:lnTo>
                <a:lnTo>
                  <a:pt x="115601" y="409408"/>
                </a:lnTo>
                <a:lnTo>
                  <a:pt x="84472" y="446166"/>
                </a:lnTo>
                <a:lnTo>
                  <a:pt x="52496" y="482196"/>
                </a:lnTo>
                <a:lnTo>
                  <a:pt x="19323" y="516983"/>
                </a:lnTo>
                <a:lnTo>
                  <a:pt x="0" y="535365"/>
                </a:lnTo>
                <a:lnTo>
                  <a:pt x="3090056" y="535365"/>
                </a:lnTo>
                <a:lnTo>
                  <a:pt x="3041632" y="483691"/>
                </a:lnTo>
                <a:lnTo>
                  <a:pt x="3005769" y="448786"/>
                </a:lnTo>
                <a:lnTo>
                  <a:pt x="2966982" y="415322"/>
                </a:lnTo>
                <a:lnTo>
                  <a:pt x="2926686" y="383415"/>
                </a:lnTo>
                <a:lnTo>
                  <a:pt x="2884963" y="353208"/>
                </a:lnTo>
                <a:lnTo>
                  <a:pt x="2841897" y="324848"/>
                </a:lnTo>
                <a:lnTo>
                  <a:pt x="2797572" y="298477"/>
                </a:lnTo>
                <a:lnTo>
                  <a:pt x="2752071" y="274241"/>
                </a:lnTo>
                <a:lnTo>
                  <a:pt x="2705477" y="252285"/>
                </a:lnTo>
                <a:lnTo>
                  <a:pt x="2657874" y="232753"/>
                </a:lnTo>
                <a:lnTo>
                  <a:pt x="2609345" y="215790"/>
                </a:lnTo>
                <a:lnTo>
                  <a:pt x="2559973" y="201541"/>
                </a:lnTo>
                <a:lnTo>
                  <a:pt x="2509842" y="190149"/>
                </a:lnTo>
                <a:lnTo>
                  <a:pt x="2459034" y="181761"/>
                </a:lnTo>
                <a:lnTo>
                  <a:pt x="2408578" y="176422"/>
                </a:lnTo>
                <a:lnTo>
                  <a:pt x="2358107" y="173971"/>
                </a:lnTo>
                <a:lnTo>
                  <a:pt x="2307714" y="174558"/>
                </a:lnTo>
                <a:lnTo>
                  <a:pt x="2257490" y="178336"/>
                </a:lnTo>
                <a:lnTo>
                  <a:pt x="2207527" y="185457"/>
                </a:lnTo>
                <a:lnTo>
                  <a:pt x="2157917" y="196073"/>
                </a:lnTo>
                <a:lnTo>
                  <a:pt x="2109516" y="210658"/>
                </a:lnTo>
                <a:lnTo>
                  <a:pt x="2062599" y="228826"/>
                </a:lnTo>
                <a:lnTo>
                  <a:pt x="2016659" y="249363"/>
                </a:lnTo>
                <a:lnTo>
                  <a:pt x="1925685" y="292688"/>
                </a:lnTo>
                <a:lnTo>
                  <a:pt x="1879639" y="313049"/>
                </a:lnTo>
                <a:lnTo>
                  <a:pt x="1832543" y="330922"/>
                </a:lnTo>
                <a:lnTo>
                  <a:pt x="1786745" y="344747"/>
                </a:lnTo>
                <a:lnTo>
                  <a:pt x="1740265" y="355425"/>
                </a:lnTo>
                <a:lnTo>
                  <a:pt x="1693284" y="362976"/>
                </a:lnTo>
                <a:lnTo>
                  <a:pt x="1645980" y="367421"/>
                </a:lnTo>
                <a:lnTo>
                  <a:pt x="1598533" y="368777"/>
                </a:lnTo>
                <a:lnTo>
                  <a:pt x="1551124" y="367065"/>
                </a:lnTo>
                <a:lnTo>
                  <a:pt x="1503932" y="362304"/>
                </a:lnTo>
                <a:lnTo>
                  <a:pt x="1457135" y="354514"/>
                </a:lnTo>
                <a:lnTo>
                  <a:pt x="1410915" y="343713"/>
                </a:lnTo>
                <a:lnTo>
                  <a:pt x="1365451" y="329922"/>
                </a:lnTo>
                <a:lnTo>
                  <a:pt x="1320922" y="313160"/>
                </a:lnTo>
                <a:lnTo>
                  <a:pt x="1277509" y="293446"/>
                </a:lnTo>
                <a:lnTo>
                  <a:pt x="1235389" y="270800"/>
                </a:lnTo>
                <a:lnTo>
                  <a:pt x="1195839" y="246230"/>
                </a:lnTo>
                <a:lnTo>
                  <a:pt x="1157512" y="219834"/>
                </a:lnTo>
                <a:lnTo>
                  <a:pt x="1120066" y="192279"/>
                </a:lnTo>
                <a:lnTo>
                  <a:pt x="1046449" y="136367"/>
                </a:lnTo>
                <a:lnTo>
                  <a:pt x="1009592" y="109346"/>
                </a:lnTo>
                <a:lnTo>
                  <a:pt x="972245" y="83839"/>
                </a:lnTo>
                <a:lnTo>
                  <a:pt x="934067" y="60514"/>
                </a:lnTo>
                <a:lnTo>
                  <a:pt x="894714" y="40038"/>
                </a:lnTo>
                <a:lnTo>
                  <a:pt x="853843" y="23081"/>
                </a:lnTo>
                <a:lnTo>
                  <a:pt x="811113" y="10311"/>
                </a:lnTo>
                <a:lnTo>
                  <a:pt x="766180" y="2394"/>
                </a:lnTo>
                <a:lnTo>
                  <a:pt x="718701" y="0"/>
                </a:lnTo>
                <a:close/>
              </a:path>
            </a:pathLst>
          </a:custGeom>
          <a:solidFill>
            <a:srgbClr val="F0D2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1744345" cy="1166495"/>
          </a:xfrm>
          <a:custGeom>
            <a:avLst/>
            <a:gdLst/>
            <a:ahLst/>
            <a:cxnLst/>
            <a:rect l="l" t="t" r="r" b="b"/>
            <a:pathLst>
              <a:path w="1744345" h="1166495">
                <a:moveTo>
                  <a:pt x="1744298" y="0"/>
                </a:moveTo>
                <a:lnTo>
                  <a:pt x="0" y="0"/>
                </a:lnTo>
                <a:lnTo>
                  <a:pt x="0" y="1166316"/>
                </a:lnTo>
                <a:lnTo>
                  <a:pt x="4826" y="1159918"/>
                </a:lnTo>
                <a:lnTo>
                  <a:pt x="34812" y="1120610"/>
                </a:lnTo>
                <a:lnTo>
                  <a:pt x="65258" y="1081806"/>
                </a:lnTo>
                <a:lnTo>
                  <a:pt x="96464" y="1043781"/>
                </a:lnTo>
                <a:lnTo>
                  <a:pt x="128730" y="1006809"/>
                </a:lnTo>
                <a:lnTo>
                  <a:pt x="162357" y="971164"/>
                </a:lnTo>
                <a:lnTo>
                  <a:pt x="197646" y="937121"/>
                </a:lnTo>
                <a:lnTo>
                  <a:pt x="234896" y="904953"/>
                </a:lnTo>
                <a:lnTo>
                  <a:pt x="274409" y="874936"/>
                </a:lnTo>
                <a:lnTo>
                  <a:pt x="316484" y="847344"/>
                </a:lnTo>
                <a:lnTo>
                  <a:pt x="363088" y="821343"/>
                </a:lnTo>
                <a:lnTo>
                  <a:pt x="410230" y="799242"/>
                </a:lnTo>
                <a:lnTo>
                  <a:pt x="457908" y="780788"/>
                </a:lnTo>
                <a:lnTo>
                  <a:pt x="506122" y="765725"/>
                </a:lnTo>
                <a:lnTo>
                  <a:pt x="554871" y="753800"/>
                </a:lnTo>
                <a:lnTo>
                  <a:pt x="604154" y="744759"/>
                </a:lnTo>
                <a:lnTo>
                  <a:pt x="653972" y="738348"/>
                </a:lnTo>
                <a:lnTo>
                  <a:pt x="704323" y="734313"/>
                </a:lnTo>
                <a:lnTo>
                  <a:pt x="755206" y="732401"/>
                </a:lnTo>
                <a:lnTo>
                  <a:pt x="1210755" y="732401"/>
                </a:lnTo>
                <a:lnTo>
                  <a:pt x="1217886" y="731461"/>
                </a:lnTo>
                <a:lnTo>
                  <a:pt x="1267122" y="721437"/>
                </a:lnTo>
                <a:lnTo>
                  <a:pt x="1315442" y="707489"/>
                </a:lnTo>
                <a:lnTo>
                  <a:pt x="1362708" y="689123"/>
                </a:lnTo>
                <a:lnTo>
                  <a:pt x="1408778" y="665844"/>
                </a:lnTo>
                <a:lnTo>
                  <a:pt x="1453515" y="637159"/>
                </a:lnTo>
                <a:lnTo>
                  <a:pt x="1493896" y="605377"/>
                </a:lnTo>
                <a:lnTo>
                  <a:pt x="1530076" y="570950"/>
                </a:lnTo>
                <a:lnTo>
                  <a:pt x="1562280" y="534045"/>
                </a:lnTo>
                <a:lnTo>
                  <a:pt x="1590733" y="494829"/>
                </a:lnTo>
                <a:lnTo>
                  <a:pt x="1615662" y="453469"/>
                </a:lnTo>
                <a:lnTo>
                  <a:pt x="1637291" y="410131"/>
                </a:lnTo>
                <a:lnTo>
                  <a:pt x="1655846" y="364983"/>
                </a:lnTo>
                <a:lnTo>
                  <a:pt x="1671552" y="318191"/>
                </a:lnTo>
                <a:lnTo>
                  <a:pt x="1684636" y="269923"/>
                </a:lnTo>
                <a:lnTo>
                  <a:pt x="1695323" y="220345"/>
                </a:lnTo>
                <a:lnTo>
                  <a:pt x="1704493" y="172493"/>
                </a:lnTo>
                <a:lnTo>
                  <a:pt x="1713844" y="125173"/>
                </a:lnTo>
                <a:lnTo>
                  <a:pt x="1723852" y="78533"/>
                </a:lnTo>
                <a:lnTo>
                  <a:pt x="1734994" y="32718"/>
                </a:lnTo>
                <a:lnTo>
                  <a:pt x="1744298" y="0"/>
                </a:lnTo>
                <a:close/>
              </a:path>
              <a:path w="1744345" h="1166495">
                <a:moveTo>
                  <a:pt x="1210755" y="732401"/>
                </a:moveTo>
                <a:lnTo>
                  <a:pt x="808111" y="732401"/>
                </a:lnTo>
                <a:lnTo>
                  <a:pt x="858569" y="733925"/>
                </a:lnTo>
                <a:lnTo>
                  <a:pt x="962849" y="740002"/>
                </a:lnTo>
                <a:lnTo>
                  <a:pt x="1014572" y="742190"/>
                </a:lnTo>
                <a:lnTo>
                  <a:pt x="1066077" y="742924"/>
                </a:lnTo>
                <a:lnTo>
                  <a:pt x="1117224" y="741710"/>
                </a:lnTo>
                <a:lnTo>
                  <a:pt x="1167873" y="738053"/>
                </a:lnTo>
                <a:lnTo>
                  <a:pt x="1210755" y="732401"/>
                </a:lnTo>
                <a:close/>
              </a:path>
            </a:pathLst>
          </a:custGeom>
          <a:solidFill>
            <a:srgbClr val="EBC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414364"/>
            <a:ext cx="421640" cy="1526540"/>
          </a:xfrm>
          <a:custGeom>
            <a:avLst/>
            <a:gdLst/>
            <a:ahLst/>
            <a:cxnLst/>
            <a:rect l="l" t="t" r="r" b="b"/>
            <a:pathLst>
              <a:path w="421640" h="1526539">
                <a:moveTo>
                  <a:pt x="0" y="0"/>
                </a:moveTo>
                <a:lnTo>
                  <a:pt x="0" y="1526053"/>
                </a:lnTo>
                <a:lnTo>
                  <a:pt x="125471" y="1353332"/>
                </a:lnTo>
                <a:lnTo>
                  <a:pt x="338405" y="957856"/>
                </a:lnTo>
                <a:lnTo>
                  <a:pt x="421398" y="555153"/>
                </a:lnTo>
                <a:lnTo>
                  <a:pt x="312136" y="243989"/>
                </a:lnTo>
                <a:lnTo>
                  <a:pt x="102120" y="49900"/>
                </a:lnTo>
                <a:lnTo>
                  <a:pt x="0" y="0"/>
                </a:lnTo>
                <a:close/>
              </a:path>
            </a:pathLst>
          </a:custGeom>
          <a:solidFill>
            <a:srgbClr val="F0D2A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9248" y="65531"/>
            <a:ext cx="67233" cy="6718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4375" y="65531"/>
            <a:ext cx="67183" cy="6718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9579" y="65531"/>
            <a:ext cx="67182" cy="6718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54657" y="65531"/>
            <a:ext cx="67310" cy="6718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49248" y="269113"/>
            <a:ext cx="67233" cy="67183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84375" y="269113"/>
            <a:ext cx="67183" cy="67183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19579" y="269113"/>
            <a:ext cx="67182" cy="67183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54657" y="269113"/>
            <a:ext cx="67310" cy="671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7274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7F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880235" cy="1166495"/>
          </a:xfrm>
          <a:custGeom>
            <a:avLst/>
            <a:gdLst/>
            <a:ahLst/>
            <a:cxnLst/>
            <a:rect l="l" t="t" r="r" b="b"/>
            <a:pathLst>
              <a:path w="1880235" h="1166495">
                <a:moveTo>
                  <a:pt x="1880194" y="0"/>
                </a:moveTo>
                <a:lnTo>
                  <a:pt x="0" y="0"/>
                </a:lnTo>
                <a:lnTo>
                  <a:pt x="0" y="1162904"/>
                </a:lnTo>
                <a:lnTo>
                  <a:pt x="39356" y="1166394"/>
                </a:lnTo>
                <a:lnTo>
                  <a:pt x="81738" y="1166104"/>
                </a:lnTo>
                <a:lnTo>
                  <a:pt x="123827" y="1161913"/>
                </a:lnTo>
                <a:lnTo>
                  <a:pt x="165410" y="1153976"/>
                </a:lnTo>
                <a:lnTo>
                  <a:pt x="206272" y="1142444"/>
                </a:lnTo>
                <a:lnTo>
                  <a:pt x="246201" y="1127474"/>
                </a:lnTo>
                <a:lnTo>
                  <a:pt x="284983" y="1109218"/>
                </a:lnTo>
                <a:lnTo>
                  <a:pt x="322404" y="1087830"/>
                </a:lnTo>
                <a:lnTo>
                  <a:pt x="358252" y="1063465"/>
                </a:lnTo>
                <a:lnTo>
                  <a:pt x="392312" y="1036275"/>
                </a:lnTo>
                <a:lnTo>
                  <a:pt x="424372" y="1006415"/>
                </a:lnTo>
                <a:lnTo>
                  <a:pt x="454218" y="974040"/>
                </a:lnTo>
                <a:lnTo>
                  <a:pt x="481636" y="939301"/>
                </a:lnTo>
                <a:lnTo>
                  <a:pt x="506414" y="902355"/>
                </a:lnTo>
                <a:lnTo>
                  <a:pt x="528337" y="863354"/>
                </a:lnTo>
                <a:lnTo>
                  <a:pt x="547192" y="822451"/>
                </a:lnTo>
                <a:lnTo>
                  <a:pt x="564302" y="775397"/>
                </a:lnTo>
                <a:lnTo>
                  <a:pt x="577387" y="728203"/>
                </a:lnTo>
                <a:lnTo>
                  <a:pt x="587351" y="680546"/>
                </a:lnTo>
                <a:lnTo>
                  <a:pt x="595100" y="632102"/>
                </a:lnTo>
                <a:lnTo>
                  <a:pt x="601535" y="582549"/>
                </a:lnTo>
                <a:lnTo>
                  <a:pt x="608353" y="537252"/>
                </a:lnTo>
                <a:lnTo>
                  <a:pt x="618844" y="495016"/>
                </a:lnTo>
                <a:lnTo>
                  <a:pt x="635096" y="456188"/>
                </a:lnTo>
                <a:lnTo>
                  <a:pt x="659200" y="421114"/>
                </a:lnTo>
                <a:lnTo>
                  <a:pt x="693242" y="390144"/>
                </a:lnTo>
                <a:lnTo>
                  <a:pt x="736787" y="365175"/>
                </a:lnTo>
                <a:lnTo>
                  <a:pt x="779328" y="352873"/>
                </a:lnTo>
                <a:lnTo>
                  <a:pt x="821134" y="351011"/>
                </a:lnTo>
                <a:lnTo>
                  <a:pt x="1484666" y="351011"/>
                </a:lnTo>
                <a:lnTo>
                  <a:pt x="1516511" y="331849"/>
                </a:lnTo>
                <a:lnTo>
                  <a:pt x="1555866" y="305741"/>
                </a:lnTo>
                <a:lnTo>
                  <a:pt x="1593850" y="278384"/>
                </a:lnTo>
                <a:lnTo>
                  <a:pt x="1630088" y="251135"/>
                </a:lnTo>
                <a:lnTo>
                  <a:pt x="1667432" y="222290"/>
                </a:lnTo>
                <a:lnTo>
                  <a:pt x="1705121" y="191814"/>
                </a:lnTo>
                <a:lnTo>
                  <a:pt x="1742397" y="159674"/>
                </a:lnTo>
                <a:lnTo>
                  <a:pt x="1778500" y="125835"/>
                </a:lnTo>
                <a:lnTo>
                  <a:pt x="1812672" y="90262"/>
                </a:lnTo>
                <a:lnTo>
                  <a:pt x="1844153" y="52921"/>
                </a:lnTo>
                <a:lnTo>
                  <a:pt x="1872184" y="13778"/>
                </a:lnTo>
                <a:lnTo>
                  <a:pt x="1880194" y="0"/>
                </a:lnTo>
                <a:close/>
              </a:path>
              <a:path w="1880235" h="1166495">
                <a:moveTo>
                  <a:pt x="1484666" y="351011"/>
                </a:moveTo>
                <a:lnTo>
                  <a:pt x="821134" y="351011"/>
                </a:lnTo>
                <a:lnTo>
                  <a:pt x="862469" y="357365"/>
                </a:lnTo>
                <a:lnTo>
                  <a:pt x="903602" y="369712"/>
                </a:lnTo>
                <a:lnTo>
                  <a:pt x="944797" y="385828"/>
                </a:lnTo>
                <a:lnTo>
                  <a:pt x="986322" y="403487"/>
                </a:lnTo>
                <a:lnTo>
                  <a:pt x="1028444" y="420465"/>
                </a:lnTo>
                <a:lnTo>
                  <a:pt x="1071428" y="434539"/>
                </a:lnTo>
                <a:lnTo>
                  <a:pt x="1115542" y="443484"/>
                </a:lnTo>
                <a:lnTo>
                  <a:pt x="1163168" y="446920"/>
                </a:lnTo>
                <a:lnTo>
                  <a:pt x="1210236" y="445449"/>
                </a:lnTo>
                <a:lnTo>
                  <a:pt x="1256656" y="439475"/>
                </a:lnTo>
                <a:lnTo>
                  <a:pt x="1302338" y="429405"/>
                </a:lnTo>
                <a:lnTo>
                  <a:pt x="1347191" y="415647"/>
                </a:lnTo>
                <a:lnTo>
                  <a:pt x="1391125" y="398605"/>
                </a:lnTo>
                <a:lnTo>
                  <a:pt x="1434050" y="378687"/>
                </a:lnTo>
                <a:lnTo>
                  <a:pt x="1475875" y="356300"/>
                </a:lnTo>
                <a:lnTo>
                  <a:pt x="1484666" y="351011"/>
                </a:lnTo>
                <a:close/>
              </a:path>
            </a:pathLst>
          </a:custGeom>
          <a:solidFill>
            <a:srgbClr val="90C1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808322" y="0"/>
            <a:ext cx="1336040" cy="1057910"/>
          </a:xfrm>
          <a:custGeom>
            <a:avLst/>
            <a:gdLst/>
            <a:ahLst/>
            <a:cxnLst/>
            <a:rect l="l" t="t" r="r" b="b"/>
            <a:pathLst>
              <a:path w="1336040" h="1057910">
                <a:moveTo>
                  <a:pt x="1333812" y="0"/>
                </a:moveTo>
                <a:lnTo>
                  <a:pt x="0" y="0"/>
                </a:lnTo>
                <a:lnTo>
                  <a:pt x="2748" y="7747"/>
                </a:lnTo>
                <a:lnTo>
                  <a:pt x="22108" y="51754"/>
                </a:lnTo>
                <a:lnTo>
                  <a:pt x="44801" y="94063"/>
                </a:lnTo>
                <a:lnTo>
                  <a:pt x="70900" y="134329"/>
                </a:lnTo>
                <a:lnTo>
                  <a:pt x="100475" y="172212"/>
                </a:lnTo>
                <a:lnTo>
                  <a:pt x="132757" y="206722"/>
                </a:lnTo>
                <a:lnTo>
                  <a:pt x="167753" y="238172"/>
                </a:lnTo>
                <a:lnTo>
                  <a:pt x="205559" y="266170"/>
                </a:lnTo>
                <a:lnTo>
                  <a:pt x="246271" y="290322"/>
                </a:lnTo>
                <a:lnTo>
                  <a:pt x="296706" y="311969"/>
                </a:lnTo>
                <a:lnTo>
                  <a:pt x="348950" y="328437"/>
                </a:lnTo>
                <a:lnTo>
                  <a:pt x="401576" y="343882"/>
                </a:lnTo>
                <a:lnTo>
                  <a:pt x="453154" y="362458"/>
                </a:lnTo>
                <a:lnTo>
                  <a:pt x="496522" y="383758"/>
                </a:lnTo>
                <a:lnTo>
                  <a:pt x="537162" y="409515"/>
                </a:lnTo>
                <a:lnTo>
                  <a:pt x="574752" y="439373"/>
                </a:lnTo>
                <a:lnTo>
                  <a:pt x="608967" y="472979"/>
                </a:lnTo>
                <a:lnTo>
                  <a:pt x="639485" y="509978"/>
                </a:lnTo>
                <a:lnTo>
                  <a:pt x="665984" y="550017"/>
                </a:lnTo>
                <a:lnTo>
                  <a:pt x="688140" y="592740"/>
                </a:lnTo>
                <a:lnTo>
                  <a:pt x="705630" y="637794"/>
                </a:lnTo>
                <a:lnTo>
                  <a:pt x="717747" y="681188"/>
                </a:lnTo>
                <a:lnTo>
                  <a:pt x="727251" y="725181"/>
                </a:lnTo>
                <a:lnTo>
                  <a:pt x="735781" y="769140"/>
                </a:lnTo>
                <a:lnTo>
                  <a:pt x="744975" y="812431"/>
                </a:lnTo>
                <a:lnTo>
                  <a:pt x="756473" y="854420"/>
                </a:lnTo>
                <a:lnTo>
                  <a:pt x="771915" y="894475"/>
                </a:lnTo>
                <a:lnTo>
                  <a:pt x="792937" y="931961"/>
                </a:lnTo>
                <a:lnTo>
                  <a:pt x="821181" y="966246"/>
                </a:lnTo>
                <a:lnTo>
                  <a:pt x="858284" y="996696"/>
                </a:lnTo>
                <a:lnTo>
                  <a:pt x="899915" y="1020410"/>
                </a:lnTo>
                <a:lnTo>
                  <a:pt x="943636" y="1037582"/>
                </a:lnTo>
                <a:lnTo>
                  <a:pt x="988988" y="1048979"/>
                </a:lnTo>
                <a:lnTo>
                  <a:pt x="1035512" y="1055370"/>
                </a:lnTo>
                <a:lnTo>
                  <a:pt x="1082751" y="1057522"/>
                </a:lnTo>
                <a:lnTo>
                  <a:pt x="1130246" y="1056203"/>
                </a:lnTo>
                <a:lnTo>
                  <a:pt x="1177539" y="1052182"/>
                </a:lnTo>
                <a:lnTo>
                  <a:pt x="1224171" y="1046226"/>
                </a:lnTo>
                <a:lnTo>
                  <a:pt x="1318695" y="1032426"/>
                </a:lnTo>
                <a:lnTo>
                  <a:pt x="1335677" y="1030739"/>
                </a:lnTo>
                <a:lnTo>
                  <a:pt x="1335677" y="1244"/>
                </a:lnTo>
                <a:lnTo>
                  <a:pt x="1333812" y="0"/>
                </a:lnTo>
                <a:close/>
              </a:path>
            </a:pathLst>
          </a:custGeom>
          <a:solidFill>
            <a:srgbClr val="EBC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839708" y="747150"/>
            <a:ext cx="304800" cy="1212850"/>
          </a:xfrm>
          <a:custGeom>
            <a:avLst/>
            <a:gdLst/>
            <a:ahLst/>
            <a:cxnLst/>
            <a:rect l="l" t="t" r="r" b="b"/>
            <a:pathLst>
              <a:path w="304800" h="1212850">
                <a:moveTo>
                  <a:pt x="304292" y="0"/>
                </a:moveTo>
                <a:lnTo>
                  <a:pt x="257571" y="64347"/>
                </a:lnTo>
                <a:lnTo>
                  <a:pt x="72249" y="408732"/>
                </a:lnTo>
                <a:lnTo>
                  <a:pt x="0" y="759450"/>
                </a:lnTo>
                <a:lnTo>
                  <a:pt x="95126" y="1030456"/>
                </a:lnTo>
                <a:lnTo>
                  <a:pt x="277907" y="1199473"/>
                </a:lnTo>
                <a:lnTo>
                  <a:pt x="304292" y="1212372"/>
                </a:lnTo>
                <a:lnTo>
                  <a:pt x="304292" y="0"/>
                </a:lnTo>
                <a:close/>
              </a:path>
            </a:pathLst>
          </a:custGeom>
          <a:solidFill>
            <a:srgbClr val="F0D2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4630528"/>
            <a:ext cx="1004569" cy="513080"/>
          </a:xfrm>
          <a:custGeom>
            <a:avLst/>
            <a:gdLst/>
            <a:ahLst/>
            <a:cxnLst/>
            <a:rect l="l" t="t" r="r" b="b"/>
            <a:pathLst>
              <a:path w="1004569" h="513079">
                <a:moveTo>
                  <a:pt x="0" y="0"/>
                </a:moveTo>
                <a:lnTo>
                  <a:pt x="0" y="512972"/>
                </a:lnTo>
                <a:lnTo>
                  <a:pt x="1004256" y="512972"/>
                </a:lnTo>
                <a:lnTo>
                  <a:pt x="995515" y="452567"/>
                </a:lnTo>
                <a:lnTo>
                  <a:pt x="952592" y="315962"/>
                </a:lnTo>
                <a:lnTo>
                  <a:pt x="851599" y="178123"/>
                </a:lnTo>
                <a:lnTo>
                  <a:pt x="700910" y="124178"/>
                </a:lnTo>
                <a:lnTo>
                  <a:pt x="385456" y="124178"/>
                </a:lnTo>
                <a:lnTo>
                  <a:pt x="356744" y="123496"/>
                </a:lnTo>
                <a:lnTo>
                  <a:pt x="296040" y="114989"/>
                </a:lnTo>
                <a:lnTo>
                  <a:pt x="222923" y="93364"/>
                </a:lnTo>
                <a:lnTo>
                  <a:pt x="178693" y="76286"/>
                </a:lnTo>
                <a:lnTo>
                  <a:pt x="127740" y="54312"/>
                </a:lnTo>
                <a:lnTo>
                  <a:pt x="68858" y="26904"/>
                </a:lnTo>
                <a:lnTo>
                  <a:pt x="27621" y="9183"/>
                </a:lnTo>
                <a:lnTo>
                  <a:pt x="0" y="0"/>
                </a:lnTo>
                <a:close/>
              </a:path>
              <a:path w="1004569" h="513079">
                <a:moveTo>
                  <a:pt x="610782" y="112199"/>
                </a:moveTo>
                <a:lnTo>
                  <a:pt x="560880" y="113415"/>
                </a:lnTo>
                <a:lnTo>
                  <a:pt x="517526" y="115661"/>
                </a:lnTo>
                <a:lnTo>
                  <a:pt x="445634" y="121090"/>
                </a:lnTo>
                <a:lnTo>
                  <a:pt x="414684" y="123196"/>
                </a:lnTo>
                <a:lnTo>
                  <a:pt x="385456" y="124178"/>
                </a:lnTo>
                <a:lnTo>
                  <a:pt x="700910" y="124178"/>
                </a:lnTo>
                <a:lnTo>
                  <a:pt x="668439" y="112553"/>
                </a:lnTo>
                <a:lnTo>
                  <a:pt x="610782" y="112199"/>
                </a:lnTo>
                <a:close/>
              </a:path>
            </a:pathLst>
          </a:custGeom>
          <a:solidFill>
            <a:srgbClr val="90A0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4347200"/>
            <a:ext cx="315595" cy="796925"/>
          </a:xfrm>
          <a:custGeom>
            <a:avLst/>
            <a:gdLst/>
            <a:ahLst/>
            <a:cxnLst/>
            <a:rect l="l" t="t" r="r" b="b"/>
            <a:pathLst>
              <a:path w="315595" h="796925">
                <a:moveTo>
                  <a:pt x="0" y="0"/>
                </a:moveTo>
                <a:lnTo>
                  <a:pt x="0" y="796299"/>
                </a:lnTo>
                <a:lnTo>
                  <a:pt x="259784" y="796299"/>
                </a:lnTo>
                <a:lnTo>
                  <a:pt x="274336" y="747606"/>
                </a:lnTo>
                <a:lnTo>
                  <a:pt x="287206" y="697488"/>
                </a:lnTo>
                <a:lnTo>
                  <a:pt x="297824" y="647611"/>
                </a:lnTo>
                <a:lnTo>
                  <a:pt x="306068" y="598134"/>
                </a:lnTo>
                <a:lnTo>
                  <a:pt x="311820" y="549217"/>
                </a:lnTo>
                <a:lnTo>
                  <a:pt x="314960" y="501018"/>
                </a:lnTo>
                <a:lnTo>
                  <a:pt x="315368" y="453697"/>
                </a:lnTo>
                <a:lnTo>
                  <a:pt x="312924" y="407413"/>
                </a:lnTo>
                <a:lnTo>
                  <a:pt x="307508" y="362325"/>
                </a:lnTo>
                <a:lnTo>
                  <a:pt x="299001" y="318593"/>
                </a:lnTo>
                <a:lnTo>
                  <a:pt x="287283" y="276375"/>
                </a:lnTo>
                <a:lnTo>
                  <a:pt x="272233" y="235831"/>
                </a:lnTo>
                <a:lnTo>
                  <a:pt x="253733" y="197120"/>
                </a:lnTo>
                <a:lnTo>
                  <a:pt x="231662" y="160402"/>
                </a:lnTo>
                <a:lnTo>
                  <a:pt x="205900" y="125835"/>
                </a:lnTo>
                <a:lnTo>
                  <a:pt x="176328" y="93579"/>
                </a:lnTo>
                <a:lnTo>
                  <a:pt x="142826" y="63793"/>
                </a:lnTo>
                <a:lnTo>
                  <a:pt x="105274" y="36636"/>
                </a:lnTo>
                <a:lnTo>
                  <a:pt x="0" y="0"/>
                </a:lnTo>
                <a:close/>
              </a:path>
            </a:pathLst>
          </a:custGeom>
          <a:solidFill>
            <a:srgbClr val="EBC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86505" y="346964"/>
            <a:ext cx="2675254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27274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808" y="904493"/>
            <a:ext cx="8709152" cy="36415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27274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s://thumbor.kenhub.com/ZpsCEQBuQLFOiMNQbbwTYTw36RM=/fit-in/800x800/filters:watermark(/images/watermark_only.png,0,0,0):watermark(/images/logo_url.png,-10,-10,0)/images/anatomy_term/uterine-tube/m6PDQhPsSXjMSoEgjBVn3A_Fallopian_tubes_02.pn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s://s3.amazonaws.com/classconnection/600/flashcards/8885600/png/broad-1575992AD4A73989CB7.png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s://classconnection.s3.amazonaws.com/899/flashcards/3727899/png/screen_shot_2014-01-07_at_83049_am-1436D8B292D7978630D.png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http://medicine.academic.ru/pictures/medicine/860.jpg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http://images.slideplayer.com/18/6199922/slides/slide_30.jpg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http://images.slideplayer.com/37/10677071/slides/slide_20.jpg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ovary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4895" y="1072134"/>
            <a:ext cx="820420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5090">
              <a:lnSpc>
                <a:spcPct val="100000"/>
              </a:lnSpc>
              <a:spcBef>
                <a:spcPts val="100"/>
              </a:spcBef>
            </a:pP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ovary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develops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from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130" dirty="0">
                <a:solidFill>
                  <a:srgbClr val="FF0000"/>
                </a:solidFill>
                <a:latin typeface="Calibri"/>
                <a:cs typeface="Calibri"/>
              </a:rPr>
              <a:t>sources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10" dirty="0">
                <a:solidFill>
                  <a:srgbClr val="272746"/>
                </a:solidFill>
                <a:latin typeface="Calibri"/>
                <a:cs typeface="Calibri"/>
              </a:rPr>
              <a:t>coelomic</a:t>
            </a:r>
            <a:r>
              <a:rPr sz="1800" b="1" spc="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epithelium,</a:t>
            </a:r>
            <a:r>
              <a:rPr sz="1800" b="1" spc="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primordial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germ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272746"/>
                </a:solidFill>
                <a:latin typeface="Calibri"/>
                <a:cs typeface="Calibri"/>
              </a:rPr>
              <a:t>cell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intermediate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mesoderm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247650" indent="-234950">
              <a:lnSpc>
                <a:spcPct val="100000"/>
              </a:lnSpc>
              <a:spcBef>
                <a:spcPts val="2160"/>
              </a:spcBef>
              <a:buAutoNum type="arabicParenR"/>
              <a:tabLst>
                <a:tab pos="247650" algn="l"/>
              </a:tabLst>
            </a:pPr>
            <a:r>
              <a:rPr sz="1800" b="1" spc="125" dirty="0">
                <a:solidFill>
                  <a:srgbClr val="FF0000"/>
                </a:solidFill>
                <a:latin typeface="Calibri"/>
                <a:cs typeface="Calibri"/>
              </a:rPr>
              <a:t>Coelomic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epithelium: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which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gives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rise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follicular</a:t>
            </a:r>
            <a:r>
              <a:rPr sz="180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120" dirty="0">
                <a:solidFill>
                  <a:srgbClr val="FF0000"/>
                </a:solidFill>
                <a:latin typeface="Calibri"/>
                <a:cs typeface="Calibri"/>
              </a:rPr>
              <a:t>cells</a:t>
            </a:r>
            <a:endParaRPr sz="1800" dirty="0">
              <a:latin typeface="Calibri"/>
              <a:cs typeface="Calibri"/>
            </a:endParaRPr>
          </a:p>
          <a:p>
            <a:pPr marL="12700" marR="5080" indent="234950">
              <a:lnSpc>
                <a:spcPct val="100600"/>
              </a:lnSpc>
              <a:spcBef>
                <a:spcPts val="2150"/>
              </a:spcBef>
              <a:buAutoNum type="arabicParenR"/>
              <a:tabLst>
                <a:tab pos="247650" algn="l"/>
              </a:tabLst>
            </a:pP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Primordial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germ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120" dirty="0">
                <a:solidFill>
                  <a:srgbClr val="272746"/>
                </a:solidFill>
                <a:latin typeface="Calibri"/>
                <a:cs typeface="Calibri"/>
              </a:rPr>
              <a:t>cells:</a:t>
            </a:r>
            <a:r>
              <a:rPr sz="1800" b="1" spc="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FF0000"/>
                </a:solidFill>
                <a:latin typeface="Calibri"/>
                <a:cs typeface="Calibri"/>
              </a:rPr>
              <a:t>Enodermal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140" dirty="0">
                <a:solidFill>
                  <a:srgbClr val="FF0000"/>
                </a:solidFill>
                <a:latin typeface="Calibri"/>
                <a:cs typeface="Calibri"/>
              </a:rPr>
              <a:t>cells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they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arise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from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10" dirty="0">
                <a:solidFill>
                  <a:srgbClr val="272746"/>
                </a:solidFill>
                <a:latin typeface="Calibri"/>
                <a:cs typeface="Calibri"/>
              </a:rPr>
              <a:t>caudal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00B050"/>
                </a:solidFill>
                <a:latin typeface="Calibri"/>
                <a:cs typeface="Calibri"/>
              </a:rPr>
              <a:t>wall</a:t>
            </a:r>
            <a:r>
              <a:rPr sz="1800" b="1" spc="-2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0B050"/>
                </a:solidFill>
                <a:latin typeface="Calibri"/>
                <a:cs typeface="Calibri"/>
              </a:rPr>
              <a:t>of </a:t>
            </a:r>
            <a:r>
              <a:rPr sz="1800" b="1" spc="70" dirty="0">
                <a:solidFill>
                  <a:srgbClr val="00B050"/>
                </a:solidFill>
                <a:latin typeface="Calibri"/>
                <a:cs typeface="Calibri"/>
              </a:rPr>
              <a:t>yolk</a:t>
            </a:r>
            <a:r>
              <a:rPr sz="1800" b="1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180" dirty="0">
                <a:solidFill>
                  <a:srgbClr val="00B050"/>
                </a:solidFill>
                <a:latin typeface="Calibri"/>
                <a:cs typeface="Calibri"/>
              </a:rPr>
              <a:t>sac</a:t>
            </a:r>
            <a:r>
              <a:rPr sz="1800" b="1" spc="-4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130" dirty="0">
                <a:solidFill>
                  <a:srgbClr val="272746"/>
                </a:solidFill>
                <a:latin typeface="Calibri"/>
                <a:cs typeface="Calibri"/>
              </a:rPr>
              <a:t>close</a:t>
            </a:r>
            <a:r>
              <a:rPr sz="1800" b="1" spc="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allantois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,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these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35" dirty="0">
                <a:solidFill>
                  <a:srgbClr val="272746"/>
                </a:solidFill>
                <a:latin typeface="Calibri"/>
                <a:cs typeface="Calibri"/>
              </a:rPr>
              <a:t>sells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migrate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from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mesentery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hind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gut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to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00B050"/>
                </a:solidFill>
                <a:latin typeface="Calibri"/>
                <a:cs typeface="Calibri"/>
              </a:rPr>
              <a:t>genital</a:t>
            </a:r>
            <a:r>
              <a:rPr sz="1800" b="1" spc="-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00B050"/>
                </a:solidFill>
                <a:latin typeface="Calibri"/>
                <a:cs typeface="Calibri"/>
              </a:rPr>
              <a:t>ridge</a:t>
            </a:r>
            <a:r>
              <a:rPr sz="1800" b="1" spc="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spc="-180" dirty="0">
                <a:solidFill>
                  <a:srgbClr val="272746"/>
                </a:solidFill>
                <a:latin typeface="Wingdings"/>
                <a:cs typeface="Wingdings"/>
              </a:rPr>
              <a:t></a:t>
            </a:r>
            <a:r>
              <a:rPr sz="1800" spc="-50" dirty="0">
                <a:solidFill>
                  <a:srgbClr val="27274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they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give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rise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00B050"/>
                </a:solidFill>
                <a:latin typeface="Calibri"/>
                <a:cs typeface="Calibri"/>
              </a:rPr>
              <a:t>oogonia</a:t>
            </a:r>
            <a:endParaRPr sz="1800" dirty="0">
              <a:solidFill>
                <a:srgbClr val="00B050"/>
              </a:solidFill>
              <a:latin typeface="Calibri"/>
              <a:cs typeface="Calibri"/>
            </a:endParaRPr>
          </a:p>
          <a:p>
            <a:pPr marL="247650" indent="-234950">
              <a:lnSpc>
                <a:spcPct val="100000"/>
              </a:lnSpc>
              <a:spcBef>
                <a:spcPts val="2135"/>
              </a:spcBef>
              <a:buAutoNum type="arabicParenR"/>
              <a:tabLst>
                <a:tab pos="247650" algn="l"/>
              </a:tabLst>
            </a:pP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Intermediate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FF0000"/>
                </a:solidFill>
                <a:latin typeface="Calibri"/>
                <a:cs typeface="Calibri"/>
              </a:rPr>
              <a:t>mesoderm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forms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connective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272746"/>
                </a:solidFill>
                <a:latin typeface="Calibri"/>
                <a:cs typeface="Calibri"/>
              </a:rPr>
              <a:t>tissue</a:t>
            </a:r>
            <a:r>
              <a:rPr sz="1800" b="1" spc="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FF0000"/>
                </a:solidFill>
                <a:latin typeface="Calibri"/>
                <a:cs typeface="Calibri"/>
              </a:rPr>
              <a:t>stroma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40" dirty="0">
                <a:solidFill>
                  <a:srgbClr val="272746"/>
                </a:solidFill>
                <a:latin typeface="Calibri"/>
                <a:cs typeface="Calibri"/>
              </a:rPr>
              <a:t>ovary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ovary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7020" y="1146175"/>
            <a:ext cx="510095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5880">
              <a:lnSpc>
                <a:spcPct val="100000"/>
              </a:lnSpc>
              <a:spcBef>
                <a:spcPts val="100"/>
              </a:spcBef>
            </a:pP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Indifferent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FF0000"/>
                </a:solidFill>
                <a:latin typeface="Calibri"/>
                <a:cs typeface="Calibri"/>
              </a:rPr>
              <a:t>stage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60" dirty="0">
                <a:solidFill>
                  <a:srgbClr val="272746"/>
                </a:solidFill>
                <a:latin typeface="Calibri"/>
                <a:cs typeface="Calibri"/>
              </a:rPr>
              <a:t>as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early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60" dirty="0">
                <a:solidFill>
                  <a:srgbClr val="272746"/>
                </a:solidFill>
                <a:latin typeface="Calibri"/>
                <a:cs typeface="Calibri"/>
              </a:rPr>
              <a:t>as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6</a:t>
            </a:r>
            <a:r>
              <a:rPr sz="1800" b="1" baseline="25462" dirty="0">
                <a:solidFill>
                  <a:srgbClr val="FF0000"/>
                </a:solidFill>
                <a:latin typeface="Calibri"/>
                <a:cs typeface="Calibri"/>
              </a:rPr>
              <a:t>th</a:t>
            </a:r>
            <a:r>
              <a:rPr sz="1800" b="1" spc="157" baseline="25462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week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of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intrauterine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life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-180" dirty="0">
                <a:solidFill>
                  <a:srgbClr val="272746"/>
                </a:solidFill>
                <a:latin typeface="Wingdings"/>
                <a:cs typeface="Wingdings"/>
              </a:rPr>
              <a:t></a:t>
            </a:r>
            <a:r>
              <a:rPr sz="1800" spc="-70" dirty="0">
                <a:solidFill>
                  <a:srgbClr val="272746"/>
                </a:solidFill>
                <a:latin typeface="Times New Roman"/>
                <a:cs typeface="Times New Roman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ovary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0" dirty="0">
                <a:solidFill>
                  <a:srgbClr val="272746"/>
                </a:solidFill>
                <a:latin typeface="Calibri"/>
                <a:cs typeface="Calibri"/>
              </a:rPr>
              <a:t>shows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00B050"/>
                </a:solidFill>
                <a:latin typeface="Calibri"/>
                <a:cs typeface="Calibri"/>
              </a:rPr>
              <a:t>primitive</a:t>
            </a:r>
            <a:r>
              <a:rPr sz="1800" b="1" spc="-2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00B050"/>
                </a:solidFill>
                <a:latin typeface="Calibri"/>
                <a:cs typeface="Calibri"/>
              </a:rPr>
              <a:t>sex </a:t>
            </a:r>
            <a:r>
              <a:rPr sz="1800" b="1" spc="120" dirty="0">
                <a:solidFill>
                  <a:srgbClr val="00B050"/>
                </a:solidFill>
                <a:latin typeface="Calibri"/>
                <a:cs typeface="Calibri"/>
              </a:rPr>
              <a:t>cords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(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from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10" dirty="0">
                <a:solidFill>
                  <a:srgbClr val="FF0000"/>
                </a:solidFill>
                <a:latin typeface="Calibri"/>
                <a:cs typeface="Calibri"/>
              </a:rPr>
              <a:t>coelomic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45" dirty="0">
                <a:solidFill>
                  <a:srgbClr val="272746"/>
                </a:solidFill>
                <a:latin typeface="Calibri"/>
                <a:cs typeface="Calibri"/>
              </a:rPr>
              <a:t>epithelium)</a:t>
            </a:r>
            <a:endParaRPr sz="1800" dirty="0">
              <a:latin typeface="Calibri"/>
              <a:cs typeface="Calibri"/>
            </a:endParaRPr>
          </a:p>
          <a:p>
            <a:pPr marL="63500" marR="393700">
              <a:lnSpc>
                <a:spcPct val="200000"/>
              </a:lnSpc>
            </a:pP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These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primitive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0" dirty="0">
                <a:solidFill>
                  <a:srgbClr val="272746"/>
                </a:solidFill>
                <a:latin typeface="Calibri"/>
                <a:cs typeface="Calibri"/>
              </a:rPr>
              <a:t>cords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in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00B050"/>
                </a:solidFill>
                <a:latin typeface="Calibri"/>
                <a:cs typeface="Calibri"/>
              </a:rPr>
              <a:t>medulla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of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40" dirty="0">
                <a:solidFill>
                  <a:srgbClr val="272746"/>
                </a:solidFill>
                <a:latin typeface="Calibri"/>
                <a:cs typeface="Calibri"/>
              </a:rPr>
              <a:t>ovary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Primitive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14" dirty="0">
                <a:solidFill>
                  <a:srgbClr val="272746"/>
                </a:solidFill>
                <a:latin typeface="Calibri"/>
                <a:cs typeface="Calibri"/>
              </a:rPr>
              <a:t>sex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0" dirty="0">
                <a:solidFill>
                  <a:srgbClr val="272746"/>
                </a:solidFill>
                <a:latin typeface="Calibri"/>
                <a:cs typeface="Calibri"/>
              </a:rPr>
              <a:t>cords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are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replaced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by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40" dirty="0">
                <a:solidFill>
                  <a:srgbClr val="00B050"/>
                </a:solidFill>
                <a:latin typeface="Calibri"/>
                <a:cs typeface="Calibri"/>
              </a:rPr>
              <a:t>definitive</a:t>
            </a:r>
            <a:endParaRPr sz="1800" dirty="0">
              <a:solidFill>
                <a:srgbClr val="00B050"/>
              </a:solidFill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</a:pPr>
            <a:r>
              <a:rPr sz="1800" b="1" spc="120" dirty="0">
                <a:solidFill>
                  <a:srgbClr val="00B050"/>
                </a:solidFill>
                <a:latin typeface="Calibri"/>
                <a:cs typeface="Calibri"/>
              </a:rPr>
              <a:t>sex</a:t>
            </a:r>
            <a:r>
              <a:rPr sz="1800" b="1" spc="-3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120" dirty="0">
                <a:solidFill>
                  <a:srgbClr val="00B050"/>
                </a:solidFill>
                <a:latin typeface="Calibri"/>
                <a:cs typeface="Calibri"/>
              </a:rPr>
              <a:t>cords</a:t>
            </a:r>
            <a:r>
              <a:rPr sz="1800" b="1" spc="-3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which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appear</a:t>
            </a:r>
            <a:r>
              <a:rPr sz="1800" b="1" spc="-6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in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cortex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ovary</a:t>
            </a:r>
            <a:endParaRPr sz="1800" dirty="0">
              <a:latin typeface="Calibri"/>
              <a:cs typeface="Calibri"/>
            </a:endParaRPr>
          </a:p>
          <a:p>
            <a:pPr marL="63500" marR="186055">
              <a:lnSpc>
                <a:spcPct val="100000"/>
              </a:lnSpc>
              <a:spcBef>
                <a:spcPts val="2165"/>
              </a:spcBef>
            </a:pP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Definitive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14" dirty="0">
                <a:solidFill>
                  <a:srgbClr val="272746"/>
                </a:solidFill>
                <a:latin typeface="Calibri"/>
                <a:cs typeface="Calibri"/>
              </a:rPr>
              <a:t>sex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0" dirty="0">
                <a:solidFill>
                  <a:srgbClr val="272746"/>
                </a:solidFill>
                <a:latin typeface="Calibri"/>
                <a:cs typeface="Calibri"/>
              </a:rPr>
              <a:t>cords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at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cortex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break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into </a:t>
            </a:r>
            <a:r>
              <a:rPr sz="1800" b="1" spc="110" dirty="0">
                <a:solidFill>
                  <a:srgbClr val="272746"/>
                </a:solidFill>
                <a:latin typeface="Calibri"/>
                <a:cs typeface="Calibri"/>
              </a:rPr>
              <a:t>clusters</a:t>
            </a:r>
            <a:r>
              <a:rPr sz="1800" b="1" spc="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that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00B050"/>
                </a:solidFill>
                <a:latin typeface="Calibri"/>
                <a:cs typeface="Calibri"/>
              </a:rPr>
              <a:t>surround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primordial</a:t>
            </a:r>
            <a:r>
              <a:rPr sz="1800" b="1" spc="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germ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272746"/>
                </a:solidFill>
                <a:latin typeface="Calibri"/>
                <a:cs typeface="Calibri"/>
              </a:rPr>
              <a:t>cell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form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00B050"/>
                </a:solidFill>
                <a:latin typeface="Calibri"/>
                <a:cs typeface="Calibri"/>
              </a:rPr>
              <a:t>primordial</a:t>
            </a:r>
            <a:r>
              <a:rPr sz="1800" b="1" spc="-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75" dirty="0" smtClean="0">
                <a:solidFill>
                  <a:srgbClr val="00B050"/>
                </a:solidFill>
                <a:latin typeface="Calibri"/>
                <a:cs typeface="Calibri"/>
              </a:rPr>
              <a:t>follicle</a:t>
            </a:r>
            <a:r>
              <a:rPr lang="en-US" sz="1800" b="1" spc="75" dirty="0" smtClean="0">
                <a:solidFill>
                  <a:srgbClr val="00B050"/>
                </a:solidFill>
                <a:latin typeface="Calibri"/>
                <a:cs typeface="Calibri"/>
              </a:rPr>
              <a:t>.</a:t>
            </a:r>
            <a:endParaRPr sz="1800" dirty="0">
              <a:solidFill>
                <a:srgbClr val="00B050"/>
              </a:solidFill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6776" y="874140"/>
            <a:ext cx="3697224" cy="42693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ovary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8665" y="1072134"/>
            <a:ext cx="8342630" cy="41755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ovary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14" dirty="0">
                <a:solidFill>
                  <a:srgbClr val="272746"/>
                </a:solidFill>
                <a:latin typeface="Calibri"/>
                <a:cs typeface="Calibri"/>
              </a:rPr>
              <a:t>reaches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00B050"/>
                </a:solidFill>
                <a:latin typeface="Calibri"/>
                <a:cs typeface="Calibri"/>
              </a:rPr>
              <a:t>false</a:t>
            </a:r>
            <a:r>
              <a:rPr sz="1800" b="1" spc="-1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00B050"/>
                </a:solidFill>
                <a:latin typeface="Calibri"/>
                <a:cs typeface="Calibri"/>
              </a:rPr>
              <a:t>pelvis</a:t>
            </a:r>
            <a:r>
              <a:rPr sz="1800" b="1" spc="1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in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  <a:r>
              <a:rPr sz="1800" b="1" baseline="25462" dirty="0">
                <a:solidFill>
                  <a:srgbClr val="FF0000"/>
                </a:solidFill>
                <a:latin typeface="Calibri"/>
                <a:cs typeface="Calibri"/>
              </a:rPr>
              <a:t>rd</a:t>
            </a:r>
            <a:r>
              <a:rPr sz="1800" b="1" spc="187" baseline="25462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FF0000"/>
                </a:solidFill>
                <a:latin typeface="Calibri"/>
                <a:cs typeface="Calibri"/>
              </a:rPr>
              <a:t>month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B050"/>
                </a:solidFill>
                <a:latin typeface="Calibri"/>
                <a:cs typeface="Calibri"/>
              </a:rPr>
              <a:t>true</a:t>
            </a:r>
            <a:r>
              <a:rPr sz="1800" b="1" spc="-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00B050"/>
                </a:solidFill>
                <a:latin typeface="Calibri"/>
                <a:cs typeface="Calibri"/>
              </a:rPr>
              <a:t>pelvis</a:t>
            </a:r>
            <a:r>
              <a:rPr sz="1800" b="1" spc="1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shortly</a:t>
            </a:r>
            <a:r>
              <a:rPr sz="1800" b="1" spc="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after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birth</a:t>
            </a:r>
            <a:endParaRPr sz="1800" dirty="0">
              <a:latin typeface="Calibri"/>
              <a:cs typeface="Calibri"/>
            </a:endParaRPr>
          </a:p>
          <a:p>
            <a:pPr marL="76200" marR="306070">
              <a:lnSpc>
                <a:spcPct val="100000"/>
              </a:lnSpc>
              <a:spcBef>
                <a:spcPts val="2160"/>
              </a:spcBef>
            </a:pP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Ovary</a:t>
            </a:r>
            <a:r>
              <a:rPr sz="1800" b="1" spc="-5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attached</a:t>
            </a:r>
            <a:r>
              <a:rPr sz="1800" b="1" spc="-5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FF0000"/>
                </a:solidFill>
                <a:latin typeface="Calibri"/>
                <a:cs typeface="Calibri"/>
              </a:rPr>
              <a:t>gubernaculum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which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0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a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fibromuscular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cord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of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mesodermal</a:t>
            </a:r>
            <a:r>
              <a:rPr sz="1800" b="1" spc="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origin</a:t>
            </a:r>
            <a:r>
              <a:rPr sz="1800" b="1" spc="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,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this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272746"/>
                </a:solidFill>
                <a:latin typeface="Calibri"/>
                <a:cs typeface="Calibri"/>
              </a:rPr>
              <a:t>cord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traverse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anterior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abdominal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wall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in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inguinal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14" dirty="0">
                <a:solidFill>
                  <a:srgbClr val="FF0000"/>
                </a:solidFill>
                <a:latin typeface="Calibri"/>
                <a:cs typeface="Calibri"/>
              </a:rPr>
              <a:t>canal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be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attached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FF0000"/>
                </a:solidFill>
                <a:latin typeface="Calibri"/>
                <a:cs typeface="Calibri"/>
              </a:rPr>
              <a:t>labium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FF0000"/>
                </a:solidFill>
                <a:latin typeface="Calibri"/>
                <a:cs typeface="Calibri"/>
              </a:rPr>
              <a:t>majus</a:t>
            </a:r>
            <a:endParaRPr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76200" marR="161925">
              <a:lnSpc>
                <a:spcPct val="100000"/>
              </a:lnSpc>
              <a:spcBef>
                <a:spcPts val="2160"/>
              </a:spcBef>
            </a:pP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gubernaculum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FF0000"/>
                </a:solidFill>
                <a:latin typeface="Calibri"/>
                <a:cs typeface="Calibri"/>
              </a:rPr>
              <a:t>fused</a:t>
            </a:r>
            <a:r>
              <a:rPr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with</a:t>
            </a:r>
            <a:r>
              <a:rPr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272746"/>
                </a:solidFill>
                <a:latin typeface="Calibri"/>
                <a:cs typeface="Calibri"/>
              </a:rPr>
              <a:t>side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uterus</a:t>
            </a:r>
            <a:r>
              <a:rPr sz="1800" b="1" spc="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at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point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b="1" spc="50" dirty="0" smtClean="0">
                <a:solidFill>
                  <a:srgbClr val="FF0000"/>
                </a:solidFill>
                <a:latin typeface="Calibri"/>
                <a:cs typeface="Calibri"/>
              </a:rPr>
              <a:t>of meeting </a:t>
            </a:r>
            <a:r>
              <a:rPr lang="en-US" b="1" spc="50" dirty="0" smtClean="0">
                <a:solidFill>
                  <a:srgbClr val="272746"/>
                </a:solidFill>
                <a:latin typeface="Calibri"/>
                <a:cs typeface="Calibri"/>
              </a:rPr>
              <a:t>between </a:t>
            </a:r>
            <a:r>
              <a:rPr sz="1800" b="1" spc="5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40" dirty="0">
                <a:solidFill>
                  <a:srgbClr val="272746"/>
                </a:solidFill>
                <a:latin typeface="Calibri"/>
                <a:cs typeface="Calibri"/>
              </a:rPr>
              <a:t>uterine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tube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lang="en-US" b="1" spc="75" dirty="0" smtClean="0">
                <a:solidFill>
                  <a:srgbClr val="272746"/>
                </a:solidFill>
                <a:latin typeface="Calibri"/>
                <a:cs typeface="Calibri"/>
              </a:rPr>
              <a:t>and the</a:t>
            </a:r>
            <a:r>
              <a:rPr sz="1800" b="1" spc="-20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uterus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35" dirty="0">
                <a:solidFill>
                  <a:srgbClr val="272746"/>
                </a:solidFill>
                <a:latin typeface="Calibri"/>
                <a:cs typeface="Calibri"/>
              </a:rPr>
              <a:t>so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gubernaculum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divided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into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parts</a:t>
            </a:r>
            <a:endParaRPr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65430" indent="-189230">
              <a:lnSpc>
                <a:spcPct val="100000"/>
              </a:lnSpc>
              <a:spcBef>
                <a:spcPts val="2185"/>
              </a:spcBef>
              <a:buSzPct val="94444"/>
              <a:buAutoNum type="arabicPeriod"/>
              <a:tabLst>
                <a:tab pos="265430" algn="l"/>
              </a:tabLst>
            </a:pPr>
            <a:r>
              <a:rPr sz="1800" b="1" spc="100" dirty="0">
                <a:solidFill>
                  <a:srgbClr val="FF0000"/>
                </a:solidFill>
                <a:latin typeface="Calibri"/>
                <a:cs typeface="Calibri"/>
              </a:rPr>
              <a:t>Cranial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 part</a:t>
            </a:r>
            <a:r>
              <a:rPr sz="1800" dirty="0">
                <a:solidFill>
                  <a:srgbClr val="272746"/>
                </a:solidFill>
                <a:latin typeface="Wingdings"/>
                <a:cs typeface="Wingdings"/>
              </a:rPr>
              <a:t></a:t>
            </a:r>
            <a:r>
              <a:rPr sz="1800" spc="-55" dirty="0">
                <a:solidFill>
                  <a:srgbClr val="272746"/>
                </a:solidFill>
                <a:latin typeface="Times New Roman"/>
                <a:cs typeface="Times New Roman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between</a:t>
            </a:r>
            <a:r>
              <a:rPr sz="1800" b="1" spc="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uterus</a:t>
            </a:r>
            <a:r>
              <a:rPr sz="1800" b="1" spc="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ovary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forms</a:t>
            </a:r>
            <a:r>
              <a:rPr sz="1800" dirty="0">
                <a:solidFill>
                  <a:srgbClr val="272746"/>
                </a:solidFill>
                <a:latin typeface="Wingdings"/>
                <a:cs typeface="Wingdings"/>
              </a:rPr>
              <a:t></a:t>
            </a:r>
            <a:r>
              <a:rPr sz="1800" spc="-30" dirty="0">
                <a:solidFill>
                  <a:srgbClr val="272746"/>
                </a:solidFill>
                <a:latin typeface="Times New Roman"/>
                <a:cs typeface="Times New Roman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ligament</a:t>
            </a:r>
            <a:r>
              <a:rPr sz="180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40" dirty="0">
                <a:solidFill>
                  <a:srgbClr val="FF0000"/>
                </a:solidFill>
                <a:latin typeface="Calibri"/>
                <a:cs typeface="Calibri"/>
              </a:rPr>
              <a:t>ovary</a:t>
            </a:r>
            <a:endParaRPr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312420" indent="-236220">
              <a:lnSpc>
                <a:spcPct val="100000"/>
              </a:lnSpc>
              <a:spcBef>
                <a:spcPts val="5"/>
              </a:spcBef>
              <a:buSzPct val="94444"/>
              <a:buAutoNum type="arabicPeriod"/>
              <a:tabLst>
                <a:tab pos="312420" algn="l"/>
              </a:tabLst>
            </a:pPr>
            <a:r>
              <a:rPr sz="1800" b="1" spc="125" dirty="0">
                <a:solidFill>
                  <a:srgbClr val="FF0000"/>
                </a:solidFill>
                <a:latin typeface="Calibri"/>
                <a:cs typeface="Calibri"/>
              </a:rPr>
              <a:t>Caudal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part</a:t>
            </a:r>
            <a:r>
              <a:rPr sz="1800" dirty="0">
                <a:solidFill>
                  <a:srgbClr val="272746"/>
                </a:solidFill>
                <a:latin typeface="Wingdings"/>
                <a:cs typeface="Wingdings"/>
              </a:rPr>
              <a:t></a:t>
            </a:r>
            <a:r>
              <a:rPr sz="1800" spc="-80" dirty="0">
                <a:solidFill>
                  <a:srgbClr val="272746"/>
                </a:solidFill>
                <a:latin typeface="Times New Roman"/>
                <a:cs typeface="Times New Roman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between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uterus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labium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5" dirty="0">
                <a:solidFill>
                  <a:srgbClr val="272746"/>
                </a:solidFill>
                <a:latin typeface="Calibri"/>
                <a:cs typeface="Calibri"/>
              </a:rPr>
              <a:t>majus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-180" dirty="0">
                <a:solidFill>
                  <a:srgbClr val="272746"/>
                </a:solidFill>
                <a:latin typeface="Wingdings"/>
                <a:cs typeface="Wingdings"/>
              </a:rPr>
              <a:t></a:t>
            </a:r>
            <a:r>
              <a:rPr sz="1800" spc="-65" dirty="0">
                <a:solidFill>
                  <a:srgbClr val="272746"/>
                </a:solidFill>
                <a:latin typeface="Times New Roman"/>
                <a:cs typeface="Times New Roman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round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ligament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FF0000"/>
                </a:solidFill>
                <a:latin typeface="Calibri"/>
                <a:cs typeface="Calibri"/>
              </a:rPr>
              <a:t>uterus</a:t>
            </a:r>
            <a:endParaRPr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76200" marR="215265">
              <a:lnSpc>
                <a:spcPct val="100000"/>
              </a:lnSpc>
              <a:spcBef>
                <a:spcPts val="2135"/>
              </a:spcBef>
            </a:pPr>
            <a:r>
              <a:rPr lang="en-US" b="1" spc="160" dirty="0">
                <a:solidFill>
                  <a:srgbClr val="272746"/>
                </a:solidFill>
                <a:latin typeface="Calibri"/>
                <a:cs typeface="Calibri"/>
              </a:rPr>
              <a:t>A</a:t>
            </a:r>
            <a:r>
              <a:rPr lang="en-US" sz="1800" b="1" spc="160" dirty="0" smtClean="0">
                <a:solidFill>
                  <a:srgbClr val="272746"/>
                </a:solidFill>
                <a:latin typeface="Calibri"/>
                <a:cs typeface="Calibri"/>
              </a:rPr>
              <a:t>s</a:t>
            </a:r>
            <a:r>
              <a:rPr lang="en-US" sz="1800" b="1" spc="-35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lang="en-US" sz="1800" b="1" dirty="0" smtClean="0">
                <a:solidFill>
                  <a:srgbClr val="272746"/>
                </a:solidFill>
                <a:latin typeface="Calibri"/>
                <a:cs typeface="Calibri"/>
              </a:rPr>
              <a:t>it</a:t>
            </a:r>
            <a:r>
              <a:rPr lang="en-US" sz="1800" b="1" spc="-30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lang="en-US" sz="1800" b="1" spc="130" dirty="0" err="1" smtClean="0">
                <a:solidFill>
                  <a:srgbClr val="272746"/>
                </a:solidFill>
                <a:latin typeface="Calibri"/>
                <a:cs typeface="Calibri"/>
              </a:rPr>
              <a:t>descends,t</a:t>
            </a:r>
            <a:r>
              <a:rPr sz="1800" b="1" spc="60" dirty="0" err="1" smtClean="0">
                <a:solidFill>
                  <a:srgbClr val="272746"/>
                </a:solidFill>
                <a:latin typeface="Calibri"/>
                <a:cs typeface="Calibri"/>
              </a:rPr>
              <a:t>he</a:t>
            </a:r>
            <a:r>
              <a:rPr sz="1800" b="1" spc="-35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ovary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110" dirty="0">
                <a:solidFill>
                  <a:srgbClr val="FF0000"/>
                </a:solidFill>
                <a:latin typeface="Calibri"/>
                <a:cs typeface="Calibri"/>
              </a:rPr>
              <a:t>pulls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80" dirty="0" smtClean="0">
                <a:solidFill>
                  <a:srgbClr val="272746"/>
                </a:solidFill>
                <a:latin typeface="Calibri"/>
                <a:cs typeface="Calibri"/>
              </a:rPr>
              <a:t>its</a:t>
            </a:r>
            <a:r>
              <a:rPr sz="1800" b="1" spc="-25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30" dirty="0">
                <a:solidFill>
                  <a:srgbClr val="272746"/>
                </a:solidFill>
                <a:latin typeface="Calibri"/>
                <a:cs typeface="Calibri"/>
              </a:rPr>
              <a:t>vessels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,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lymphatics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6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autonomic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nervous </a:t>
            </a:r>
            <a:r>
              <a:rPr sz="1800" b="1" spc="100" dirty="0">
                <a:solidFill>
                  <a:srgbClr val="272746"/>
                </a:solidFill>
                <a:latin typeface="Calibri"/>
                <a:cs typeface="Calibri"/>
              </a:rPr>
              <a:t>system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1524000" y="438468"/>
            <a:ext cx="6477000" cy="4419282"/>
            <a:chOff x="1432" y="7039"/>
            <a:chExt cx="9010" cy="7168"/>
          </a:xfrm>
        </p:grpSpPr>
        <p:pic>
          <p:nvPicPr>
            <p:cNvPr id="25" name="Picture 24" descr="scan0020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156" r="547" b="5966"/>
            <a:stretch/>
          </p:blipFill>
          <p:spPr bwMode="auto">
            <a:xfrm>
              <a:off x="1432" y="7039"/>
              <a:ext cx="9010" cy="7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 Box 15"/>
            <p:cNvSpPr txBox="1">
              <a:spLocks noChangeArrowheads="1"/>
            </p:cNvSpPr>
            <p:nvPr/>
          </p:nvSpPr>
          <p:spPr bwMode="auto">
            <a:xfrm>
              <a:off x="8978" y="7358"/>
              <a:ext cx="90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Ovary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 Box 16"/>
            <p:cNvSpPr txBox="1">
              <a:spLocks noChangeArrowheads="1"/>
            </p:cNvSpPr>
            <p:nvPr/>
          </p:nvSpPr>
          <p:spPr bwMode="auto">
            <a:xfrm>
              <a:off x="8978" y="8078"/>
              <a:ext cx="126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Gubernaculums ovarii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 Box 17"/>
            <p:cNvSpPr txBox="1">
              <a:spLocks noChangeArrowheads="1"/>
            </p:cNvSpPr>
            <p:nvPr/>
          </p:nvSpPr>
          <p:spPr bwMode="auto">
            <a:xfrm>
              <a:off x="8978" y="8798"/>
              <a:ext cx="90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Uterus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 Box 18"/>
            <p:cNvSpPr txBox="1">
              <a:spLocks noChangeArrowheads="1"/>
            </p:cNvSpPr>
            <p:nvPr/>
          </p:nvSpPr>
          <p:spPr bwMode="auto">
            <a:xfrm>
              <a:off x="8978" y="9338"/>
              <a:ext cx="108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Vagina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 Box 19"/>
            <p:cNvSpPr txBox="1">
              <a:spLocks noChangeArrowheads="1"/>
            </p:cNvSpPr>
            <p:nvPr/>
          </p:nvSpPr>
          <p:spPr bwMode="auto">
            <a:xfrm>
              <a:off x="5558" y="8258"/>
              <a:ext cx="14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Opening of Fallopian tube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 Box 20"/>
            <p:cNvSpPr txBox="1">
              <a:spLocks noChangeArrowheads="1"/>
            </p:cNvSpPr>
            <p:nvPr/>
          </p:nvSpPr>
          <p:spPr bwMode="auto">
            <a:xfrm>
              <a:off x="6458" y="9338"/>
              <a:ext cx="90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Cornu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 Box 21"/>
            <p:cNvSpPr txBox="1">
              <a:spLocks noChangeArrowheads="1"/>
            </p:cNvSpPr>
            <p:nvPr/>
          </p:nvSpPr>
          <p:spPr bwMode="auto">
            <a:xfrm>
              <a:off x="4838" y="7898"/>
              <a:ext cx="90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Ovary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2138" y="7538"/>
              <a:ext cx="90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Lig. of ovary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2318" y="8978"/>
              <a:ext cx="90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Round lig. Of uterus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7538" y="10778"/>
              <a:ext cx="162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Fallopian tube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 Box 25"/>
            <p:cNvSpPr txBox="1">
              <a:spLocks noChangeArrowheads="1"/>
            </p:cNvSpPr>
            <p:nvPr/>
          </p:nvSpPr>
          <p:spPr bwMode="auto">
            <a:xfrm>
              <a:off x="7358" y="11138"/>
              <a:ext cx="162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Lig. Of ovary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 Box 26"/>
            <p:cNvSpPr txBox="1">
              <a:spLocks noChangeArrowheads="1"/>
            </p:cNvSpPr>
            <p:nvPr/>
          </p:nvSpPr>
          <p:spPr bwMode="auto">
            <a:xfrm>
              <a:off x="7358" y="11678"/>
              <a:ext cx="198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Round lig. Of uterus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 Box 27"/>
            <p:cNvSpPr txBox="1">
              <a:spLocks noChangeArrowheads="1"/>
            </p:cNvSpPr>
            <p:nvPr/>
          </p:nvSpPr>
          <p:spPr bwMode="auto">
            <a:xfrm>
              <a:off x="6818" y="12038"/>
              <a:ext cx="90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Uterus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 Box 28"/>
            <p:cNvSpPr txBox="1">
              <a:spLocks noChangeArrowheads="1"/>
            </p:cNvSpPr>
            <p:nvPr/>
          </p:nvSpPr>
          <p:spPr bwMode="auto">
            <a:xfrm>
              <a:off x="4658" y="12938"/>
              <a:ext cx="10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Labium majus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 Box 29"/>
            <p:cNvSpPr txBox="1">
              <a:spLocks noChangeArrowheads="1"/>
            </p:cNvSpPr>
            <p:nvPr/>
          </p:nvSpPr>
          <p:spPr bwMode="auto">
            <a:xfrm>
              <a:off x="3758" y="12398"/>
              <a:ext cx="10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Inguinal canal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 Box 30"/>
            <p:cNvSpPr txBox="1">
              <a:spLocks noChangeArrowheads="1"/>
            </p:cNvSpPr>
            <p:nvPr/>
          </p:nvSpPr>
          <p:spPr bwMode="auto">
            <a:xfrm>
              <a:off x="2858" y="11678"/>
              <a:ext cx="108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Round lig. Of uterus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 Box 31"/>
            <p:cNvSpPr txBox="1">
              <a:spLocks noChangeArrowheads="1"/>
            </p:cNvSpPr>
            <p:nvPr/>
          </p:nvSpPr>
          <p:spPr bwMode="auto">
            <a:xfrm>
              <a:off x="3218" y="10778"/>
              <a:ext cx="90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Ovary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 Box 32"/>
            <p:cNvSpPr txBox="1">
              <a:spLocks noChangeArrowheads="1"/>
            </p:cNvSpPr>
            <p:nvPr/>
          </p:nvSpPr>
          <p:spPr bwMode="auto">
            <a:xfrm>
              <a:off x="7538" y="13478"/>
              <a:ext cx="19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Ligaments of uterus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9229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285750"/>
            <a:ext cx="5562599" cy="43227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1658" y="1917572"/>
            <a:ext cx="4440555" cy="1122680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 marR="5080" indent="1001394">
              <a:lnSpc>
                <a:spcPts val="3840"/>
              </a:lnSpc>
              <a:spcBef>
                <a:spcPts val="1025"/>
              </a:spcBef>
            </a:pPr>
            <a:r>
              <a:rPr sz="4000" dirty="0"/>
              <a:t>The</a:t>
            </a:r>
            <a:r>
              <a:rPr sz="4000" spc="-145" dirty="0"/>
              <a:t> </a:t>
            </a:r>
            <a:r>
              <a:rPr sz="4000" spc="85" dirty="0"/>
              <a:t>female </a:t>
            </a:r>
            <a:r>
              <a:rPr sz="4000" dirty="0"/>
              <a:t>reproductive</a:t>
            </a:r>
            <a:r>
              <a:rPr sz="4000" spc="90" dirty="0"/>
              <a:t> </a:t>
            </a:r>
            <a:r>
              <a:rPr sz="4000" spc="65" dirty="0"/>
              <a:t>system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2525014" y="3398646"/>
            <a:ext cx="4135120" cy="0"/>
          </a:xfrm>
          <a:custGeom>
            <a:avLst/>
            <a:gdLst/>
            <a:ahLst/>
            <a:cxnLst/>
            <a:rect l="l" t="t" r="r" b="b"/>
            <a:pathLst>
              <a:path w="4135120">
                <a:moveTo>
                  <a:pt x="0" y="0"/>
                </a:moveTo>
                <a:lnTo>
                  <a:pt x="4134992" y="0"/>
                </a:lnTo>
              </a:path>
            </a:pathLst>
          </a:custGeom>
          <a:ln w="9525">
            <a:solidFill>
              <a:srgbClr val="2727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21675" y="534669"/>
            <a:ext cx="214629" cy="210820"/>
          </a:xfrm>
          <a:custGeom>
            <a:avLst/>
            <a:gdLst/>
            <a:ahLst/>
            <a:cxnLst/>
            <a:rect l="l" t="t" r="r" b="b"/>
            <a:pathLst>
              <a:path w="214629" h="210820">
                <a:moveTo>
                  <a:pt x="214503" y="76200"/>
                </a:moveTo>
                <a:lnTo>
                  <a:pt x="136271" y="76200"/>
                </a:lnTo>
                <a:lnTo>
                  <a:pt x="136271" y="0"/>
                </a:lnTo>
                <a:lnTo>
                  <a:pt x="78105" y="0"/>
                </a:lnTo>
                <a:lnTo>
                  <a:pt x="78105" y="76200"/>
                </a:lnTo>
                <a:lnTo>
                  <a:pt x="0" y="76200"/>
                </a:lnTo>
                <a:lnTo>
                  <a:pt x="0" y="134620"/>
                </a:lnTo>
                <a:lnTo>
                  <a:pt x="78105" y="134620"/>
                </a:lnTo>
                <a:lnTo>
                  <a:pt x="78105" y="210820"/>
                </a:lnTo>
                <a:lnTo>
                  <a:pt x="136271" y="210820"/>
                </a:lnTo>
                <a:lnTo>
                  <a:pt x="136271" y="134620"/>
                </a:lnTo>
                <a:lnTo>
                  <a:pt x="214503" y="134620"/>
                </a:lnTo>
                <a:lnTo>
                  <a:pt x="214503" y="76200"/>
                </a:lnTo>
                <a:close/>
              </a:path>
            </a:pathLst>
          </a:custGeom>
          <a:solidFill>
            <a:srgbClr val="90A0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21675" y="861059"/>
            <a:ext cx="214629" cy="210820"/>
          </a:xfrm>
          <a:custGeom>
            <a:avLst/>
            <a:gdLst/>
            <a:ahLst/>
            <a:cxnLst/>
            <a:rect l="l" t="t" r="r" b="b"/>
            <a:pathLst>
              <a:path w="214629" h="210819">
                <a:moveTo>
                  <a:pt x="214503" y="76200"/>
                </a:moveTo>
                <a:lnTo>
                  <a:pt x="136271" y="76200"/>
                </a:lnTo>
                <a:lnTo>
                  <a:pt x="136271" y="0"/>
                </a:lnTo>
                <a:lnTo>
                  <a:pt x="78105" y="0"/>
                </a:lnTo>
                <a:lnTo>
                  <a:pt x="78105" y="76200"/>
                </a:lnTo>
                <a:lnTo>
                  <a:pt x="0" y="76200"/>
                </a:lnTo>
                <a:lnTo>
                  <a:pt x="0" y="133350"/>
                </a:lnTo>
                <a:lnTo>
                  <a:pt x="78105" y="133350"/>
                </a:lnTo>
                <a:lnTo>
                  <a:pt x="78105" y="210820"/>
                </a:lnTo>
                <a:lnTo>
                  <a:pt x="136271" y="210820"/>
                </a:lnTo>
                <a:lnTo>
                  <a:pt x="136271" y="133350"/>
                </a:lnTo>
                <a:lnTo>
                  <a:pt x="214503" y="133350"/>
                </a:lnTo>
                <a:lnTo>
                  <a:pt x="214503" y="76200"/>
                </a:lnTo>
                <a:close/>
              </a:path>
            </a:pathLst>
          </a:custGeom>
          <a:solidFill>
            <a:srgbClr val="90A0D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74236"/>
            <a:ext cx="1734104" cy="14692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6679" y="623138"/>
            <a:ext cx="52165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60" dirty="0"/>
              <a:t> </a:t>
            </a:r>
            <a:r>
              <a:rPr spc="70" dirty="0"/>
              <a:t>female</a:t>
            </a:r>
            <a:r>
              <a:rPr spc="-80" dirty="0"/>
              <a:t> </a:t>
            </a:r>
            <a:r>
              <a:rPr dirty="0"/>
              <a:t>reproductive</a:t>
            </a:r>
            <a:r>
              <a:rPr spc="-85" dirty="0"/>
              <a:t> </a:t>
            </a:r>
            <a:r>
              <a:rPr spc="45" dirty="0"/>
              <a:t>system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9409" y="1379346"/>
            <a:ext cx="543052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spc="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75" dirty="0">
                <a:solidFill>
                  <a:srgbClr val="272746"/>
                </a:solidFill>
                <a:latin typeface="Calibri"/>
                <a:cs typeface="Calibri"/>
              </a:rPr>
              <a:t>system</a:t>
            </a:r>
            <a:r>
              <a:rPr sz="1800" spc="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90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spc="45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72746"/>
                </a:solidFill>
                <a:latin typeface="Calibri"/>
                <a:cs typeface="Calibri"/>
              </a:rPr>
              <a:t>formed</a:t>
            </a:r>
            <a:r>
              <a:rPr sz="1800" spc="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spc="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72746"/>
                </a:solidFill>
                <a:latin typeface="Calibri"/>
                <a:cs typeface="Calibri"/>
              </a:rPr>
              <a:t>internal</a:t>
            </a:r>
            <a:r>
              <a:rPr sz="1800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72746"/>
                </a:solidFill>
                <a:latin typeface="Calibri"/>
                <a:cs typeface="Calibri"/>
              </a:rPr>
              <a:t>part</a:t>
            </a:r>
            <a:r>
              <a:rPr sz="1800" spc="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6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spc="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72746"/>
                </a:solidFill>
                <a:latin typeface="Calibri"/>
                <a:cs typeface="Calibri"/>
              </a:rPr>
              <a:t>external</a:t>
            </a:r>
            <a:r>
              <a:rPr sz="1800" spc="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72746"/>
                </a:solidFill>
                <a:latin typeface="Calibri"/>
                <a:cs typeface="Calibri"/>
              </a:rPr>
              <a:t>part.</a:t>
            </a:r>
            <a:endParaRPr sz="1800" dirty="0">
              <a:latin typeface="Calibri"/>
              <a:cs typeface="Calibri"/>
            </a:endParaRPr>
          </a:p>
          <a:p>
            <a:pPr marL="362585" indent="-349885">
              <a:lnSpc>
                <a:spcPct val="100000"/>
              </a:lnSpc>
              <a:buSzPct val="66666"/>
              <a:buFont typeface="Arial"/>
              <a:buChar char="●"/>
              <a:tabLst>
                <a:tab pos="362585" algn="l"/>
              </a:tabLst>
            </a:pP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internal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genitalia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consists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of:</a:t>
            </a:r>
            <a:endParaRPr sz="1800" dirty="0">
              <a:latin typeface="Calibri"/>
              <a:cs typeface="Calibri"/>
            </a:endParaRPr>
          </a:p>
          <a:p>
            <a:pPr marL="198755" indent="-186055">
              <a:lnSpc>
                <a:spcPct val="100000"/>
              </a:lnSpc>
              <a:buSzPct val="94444"/>
              <a:buAutoNum type="arabicPeriod"/>
              <a:tabLst>
                <a:tab pos="198755" algn="l"/>
              </a:tabLst>
            </a:pPr>
            <a:r>
              <a:rPr sz="1800" spc="70" dirty="0">
                <a:solidFill>
                  <a:srgbClr val="272746"/>
                </a:solidFill>
                <a:latin typeface="Calibri"/>
                <a:cs typeface="Calibri"/>
              </a:rPr>
              <a:t>Gonad</a:t>
            </a:r>
            <a:r>
              <a:rPr sz="1800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72746"/>
                </a:solidFill>
                <a:latin typeface="Calibri"/>
                <a:cs typeface="Calibri"/>
              </a:rPr>
              <a:t>(ovary)</a:t>
            </a:r>
            <a:endParaRPr sz="1800" dirty="0">
              <a:latin typeface="Calibri"/>
              <a:cs typeface="Calibri"/>
            </a:endParaRPr>
          </a:p>
          <a:p>
            <a:pPr marL="198755" indent="-186055">
              <a:lnSpc>
                <a:spcPct val="100000"/>
              </a:lnSpc>
              <a:buSzPct val="94444"/>
              <a:buAutoNum type="arabicPeriod"/>
              <a:tabLst>
                <a:tab pos="198755" algn="l"/>
              </a:tabLst>
            </a:pPr>
            <a:r>
              <a:rPr sz="1800" spc="80" dirty="0">
                <a:solidFill>
                  <a:srgbClr val="272746"/>
                </a:solidFill>
                <a:latin typeface="Calibri"/>
                <a:cs typeface="Calibri"/>
              </a:rPr>
              <a:t>Duct</a:t>
            </a:r>
            <a:r>
              <a:rPr sz="1800" spc="5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272746"/>
                </a:solidFill>
                <a:latin typeface="Calibri"/>
                <a:cs typeface="Calibri"/>
              </a:rPr>
              <a:t>system</a:t>
            </a:r>
            <a:r>
              <a:rPr sz="1800" spc="6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72746"/>
                </a:solidFill>
                <a:latin typeface="Calibri"/>
                <a:cs typeface="Calibri"/>
              </a:rPr>
              <a:t>(uterine</a:t>
            </a:r>
            <a:r>
              <a:rPr sz="1800" spc="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72746"/>
                </a:solidFill>
                <a:latin typeface="Calibri"/>
                <a:cs typeface="Calibri"/>
              </a:rPr>
              <a:t>tube,</a:t>
            </a:r>
            <a:r>
              <a:rPr sz="1800" spc="6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72746"/>
                </a:solidFill>
                <a:latin typeface="Calibri"/>
                <a:cs typeface="Calibri"/>
              </a:rPr>
              <a:t>uterus</a:t>
            </a:r>
            <a:r>
              <a:rPr sz="1800" spc="55" dirty="0">
                <a:solidFill>
                  <a:srgbClr val="272746"/>
                </a:solidFill>
                <a:latin typeface="Calibri"/>
                <a:cs typeface="Calibri"/>
              </a:rPr>
              <a:t> and </a:t>
            </a:r>
            <a:r>
              <a:rPr sz="1800" spc="-10" dirty="0">
                <a:solidFill>
                  <a:srgbClr val="272746"/>
                </a:solidFill>
                <a:latin typeface="Calibri"/>
                <a:cs typeface="Calibri"/>
              </a:rPr>
              <a:t>vagina).</a:t>
            </a:r>
            <a:endParaRPr sz="1800" dirty="0">
              <a:latin typeface="Calibri"/>
              <a:cs typeface="Calibri"/>
            </a:endParaRPr>
          </a:p>
          <a:p>
            <a:pPr marL="316865" lvl="1" indent="-304165">
              <a:lnSpc>
                <a:spcPct val="100000"/>
              </a:lnSpc>
              <a:spcBef>
                <a:spcPts val="2160"/>
              </a:spcBef>
              <a:buSzPct val="66666"/>
              <a:buFont typeface="Arial"/>
              <a:buChar char="●"/>
              <a:tabLst>
                <a:tab pos="316865" algn="l"/>
              </a:tabLst>
            </a:pP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external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genital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part</a:t>
            </a:r>
            <a:r>
              <a:rPr sz="1800" b="1" spc="-5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95" dirty="0">
                <a:solidFill>
                  <a:srgbClr val="272746"/>
                </a:solidFill>
                <a:latin typeface="Calibri"/>
                <a:cs typeface="Calibri"/>
              </a:rPr>
              <a:t>consists</a:t>
            </a:r>
            <a:r>
              <a:rPr sz="1800" spc="-5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272746"/>
                </a:solidFill>
                <a:latin typeface="Calibri"/>
                <a:cs typeface="Calibri"/>
              </a:rPr>
              <a:t>of:</a:t>
            </a:r>
            <a:endParaRPr sz="1800" dirty="0">
              <a:latin typeface="Calibri"/>
              <a:cs typeface="Calibri"/>
            </a:endParaRPr>
          </a:p>
          <a:p>
            <a:pPr marL="244475" indent="-186055">
              <a:lnSpc>
                <a:spcPct val="100000"/>
              </a:lnSpc>
              <a:buSzPct val="94444"/>
              <a:buAutoNum type="arabicPeriod"/>
              <a:tabLst>
                <a:tab pos="244475" algn="l"/>
              </a:tabLst>
            </a:pPr>
            <a:r>
              <a:rPr sz="1800" spc="70" dirty="0">
                <a:solidFill>
                  <a:srgbClr val="272746"/>
                </a:solidFill>
                <a:latin typeface="Calibri"/>
                <a:cs typeface="Calibri"/>
              </a:rPr>
              <a:t>Labia</a:t>
            </a:r>
            <a:r>
              <a:rPr sz="1800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72746"/>
                </a:solidFill>
                <a:latin typeface="Calibri"/>
                <a:cs typeface="Calibri"/>
              </a:rPr>
              <a:t>majora</a:t>
            </a:r>
            <a:endParaRPr sz="1800" dirty="0">
              <a:latin typeface="Calibri"/>
              <a:cs typeface="Calibri"/>
            </a:endParaRPr>
          </a:p>
          <a:p>
            <a:pPr marL="12700" marR="3936365" indent="186055">
              <a:lnSpc>
                <a:spcPct val="100000"/>
              </a:lnSpc>
              <a:buSzPct val="94444"/>
              <a:buAutoNum type="arabicPeriod"/>
              <a:tabLst>
                <a:tab pos="198755" algn="l"/>
              </a:tabLst>
            </a:pPr>
            <a:r>
              <a:rPr sz="1800" spc="70" dirty="0">
                <a:solidFill>
                  <a:srgbClr val="272746"/>
                </a:solidFill>
                <a:latin typeface="Calibri"/>
                <a:cs typeface="Calibri"/>
              </a:rPr>
              <a:t>Labia</a:t>
            </a:r>
            <a:r>
              <a:rPr sz="1800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72746"/>
                </a:solidFill>
                <a:latin typeface="Calibri"/>
                <a:cs typeface="Calibri"/>
              </a:rPr>
              <a:t>minora </a:t>
            </a:r>
            <a:r>
              <a:rPr sz="1800" spc="50" dirty="0">
                <a:solidFill>
                  <a:srgbClr val="272746"/>
                </a:solidFill>
                <a:latin typeface="Calibri"/>
                <a:cs typeface="Calibri"/>
              </a:rPr>
              <a:t>3.Clitoris </a:t>
            </a:r>
            <a:r>
              <a:rPr sz="1800" spc="40" dirty="0">
                <a:solidFill>
                  <a:srgbClr val="272746"/>
                </a:solidFill>
                <a:latin typeface="Calibri"/>
                <a:cs typeface="Calibri"/>
              </a:rPr>
              <a:t>4.Vestibule.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1435" y="-7"/>
            <a:ext cx="3242564" cy="51399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ovary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9869" y="904493"/>
            <a:ext cx="5510530" cy="331851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Description: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ts val="3240"/>
              </a:lnSpc>
              <a:spcBef>
                <a:spcPts val="285"/>
              </a:spcBef>
            </a:pP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Almond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5" dirty="0">
                <a:solidFill>
                  <a:srgbClr val="272746"/>
                </a:solidFill>
                <a:latin typeface="Calibri"/>
                <a:cs typeface="Calibri"/>
              </a:rPr>
              <a:t>shaped,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paired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intraperitoneal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organ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on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right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left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5" dirty="0">
                <a:solidFill>
                  <a:srgbClr val="272746"/>
                </a:solidFill>
                <a:latin typeface="Calibri"/>
                <a:cs typeface="Calibri"/>
              </a:rPr>
              <a:t>side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uterus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About</a:t>
            </a:r>
            <a:r>
              <a:rPr sz="1800" b="1" spc="19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FF0000"/>
                </a:solidFill>
                <a:latin typeface="Calibri"/>
                <a:cs typeface="Calibri"/>
              </a:rPr>
              <a:t>4x2x1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cm.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fibrous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capsule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ovary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14" dirty="0">
                <a:solidFill>
                  <a:srgbClr val="272746"/>
                </a:solidFill>
                <a:latin typeface="Calibri"/>
                <a:cs typeface="Calibri"/>
              </a:rPr>
              <a:t>called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FF0000"/>
                </a:solidFill>
                <a:latin typeface="Calibri"/>
                <a:cs typeface="Calibri"/>
              </a:rPr>
              <a:t>tunica</a:t>
            </a:r>
            <a:endParaRPr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b="1" spc="65" dirty="0">
                <a:solidFill>
                  <a:srgbClr val="FF0000"/>
                </a:solidFill>
                <a:latin typeface="Calibri"/>
                <a:cs typeface="Calibri"/>
              </a:rPr>
              <a:t>albuginea.</a:t>
            </a:r>
            <a:endParaRPr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12700" marR="862330">
              <a:lnSpc>
                <a:spcPts val="3240"/>
              </a:lnSpc>
              <a:spcBef>
                <a:spcPts val="100"/>
              </a:spcBef>
            </a:pP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capsule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covered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by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a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layer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modified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peritoneum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termed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germinal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epithelium.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31153" y="1266101"/>
            <a:ext cx="3212846" cy="321284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ovary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9000" y="1277193"/>
            <a:ext cx="4185285" cy="290766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External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Features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ovary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in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a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nulliparous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woman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has;</a:t>
            </a:r>
            <a:endParaRPr sz="1800" dirty="0">
              <a:latin typeface="Calibri"/>
              <a:cs typeface="Calibri"/>
            </a:endParaRPr>
          </a:p>
          <a:p>
            <a:pPr marL="247650" indent="-234950">
              <a:lnSpc>
                <a:spcPct val="100000"/>
              </a:lnSpc>
              <a:spcBef>
                <a:spcPts val="1080"/>
              </a:spcBef>
              <a:buAutoNum type="arabicParenR"/>
              <a:tabLst>
                <a:tab pos="247650" algn="l"/>
              </a:tabLst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Two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FF0000"/>
                </a:solidFill>
                <a:latin typeface="Calibri"/>
                <a:cs typeface="Calibri"/>
              </a:rPr>
              <a:t>ends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r>
              <a:rPr sz="1800" b="1" spc="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superior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(tubal)</a:t>
            </a:r>
            <a:r>
              <a:rPr sz="1800" b="1" spc="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inferior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(uterine)</a:t>
            </a:r>
            <a:endParaRPr sz="1800" dirty="0">
              <a:latin typeface="Calibri"/>
              <a:cs typeface="Calibri"/>
            </a:endParaRPr>
          </a:p>
          <a:p>
            <a:pPr marL="12700" marR="404495" indent="234950">
              <a:lnSpc>
                <a:spcPct val="150000"/>
              </a:lnSpc>
              <a:spcBef>
                <a:spcPts val="5"/>
              </a:spcBef>
              <a:buAutoNum type="arabicParenR" startAt="2"/>
              <a:tabLst>
                <a:tab pos="247650" algn="l"/>
              </a:tabLst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Two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borders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anterior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(attached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or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mesovarian)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6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posterior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(free).</a:t>
            </a:r>
            <a:endParaRPr sz="1800" dirty="0">
              <a:latin typeface="Calibri"/>
              <a:cs typeface="Calibri"/>
            </a:endParaRPr>
          </a:p>
          <a:p>
            <a:pPr marL="247650" indent="-234950">
              <a:lnSpc>
                <a:spcPct val="100000"/>
              </a:lnSpc>
              <a:spcBef>
                <a:spcPts val="1080"/>
              </a:spcBef>
              <a:buAutoNum type="arabicParenR" startAt="2"/>
              <a:tabLst>
                <a:tab pos="247650" algn="l"/>
              </a:tabLst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Two </a:t>
            </a:r>
            <a:r>
              <a:rPr sz="1800" b="1" spc="105" dirty="0">
                <a:solidFill>
                  <a:srgbClr val="FF0000"/>
                </a:solidFill>
                <a:latin typeface="Calibri"/>
                <a:cs typeface="Calibri"/>
              </a:rPr>
              <a:t>surfaces</a:t>
            </a:r>
            <a:r>
              <a:rPr sz="1800" b="1" spc="105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lateral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medial.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0600" y="1078585"/>
            <a:ext cx="3886199" cy="37791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uterine tub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8150"/>
            <a:ext cx="7467600" cy="438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3907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natomy broad ligament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5750"/>
            <a:ext cx="6245225" cy="459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6826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2953" y="346964"/>
            <a:ext cx="16027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ovary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1999" y="1069522"/>
            <a:ext cx="4663693" cy="3336811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1)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Two</a:t>
            </a:r>
            <a:r>
              <a:rPr sz="18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FF0000"/>
                </a:solidFill>
                <a:latin typeface="Calibri"/>
                <a:cs typeface="Calibri"/>
              </a:rPr>
              <a:t>ends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398463" marR="5080" indent="-16668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-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Tubal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end: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related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FF0000"/>
                </a:solidFill>
                <a:latin typeface="Calibri"/>
                <a:cs typeface="Calibri"/>
              </a:rPr>
              <a:t>uterine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FF0000"/>
                </a:solidFill>
                <a:latin typeface="Calibri"/>
                <a:cs typeface="Calibri"/>
              </a:rPr>
              <a:t>tube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and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attached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ovarian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fimbria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endParaRPr sz="1800" dirty="0">
              <a:latin typeface="Calibri"/>
              <a:cs typeface="Calibri"/>
            </a:endParaRPr>
          </a:p>
          <a:p>
            <a:pPr marL="398463" marR="50800" indent="-16668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uterine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tube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5" dirty="0">
                <a:solidFill>
                  <a:srgbClr val="272746"/>
                </a:solidFill>
                <a:latin typeface="Calibri"/>
                <a:cs typeface="Calibri"/>
              </a:rPr>
              <a:t>side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wall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pelvis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35" dirty="0">
                <a:solidFill>
                  <a:srgbClr val="272746"/>
                </a:solidFill>
                <a:latin typeface="Calibri"/>
                <a:cs typeface="Calibri"/>
              </a:rPr>
              <a:t>by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FF0000"/>
                </a:solidFill>
                <a:latin typeface="Calibri"/>
                <a:cs typeface="Calibri"/>
              </a:rPr>
              <a:t>suspensory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ligament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40" dirty="0">
                <a:solidFill>
                  <a:srgbClr val="272746"/>
                </a:solidFill>
                <a:latin typeface="Calibri"/>
                <a:cs typeface="Calibri"/>
              </a:rPr>
              <a:t>ovary</a:t>
            </a:r>
            <a:r>
              <a:rPr sz="1800" b="1" spc="40" dirty="0" smtClean="0">
                <a:solidFill>
                  <a:srgbClr val="272746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398463" marR="530225" indent="-166688">
              <a:lnSpc>
                <a:spcPct val="150100"/>
              </a:lnSpc>
              <a:buFont typeface="Wingdings" panose="05000000000000000000" pitchFamily="2" charset="2"/>
              <a:buChar char="§"/>
            </a:pP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-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Uterine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end: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5" dirty="0">
                <a:solidFill>
                  <a:srgbClr val="272746"/>
                </a:solidFill>
                <a:latin typeface="Calibri"/>
                <a:cs typeface="Calibri"/>
              </a:rPr>
              <a:t>connected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by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25" dirty="0">
                <a:solidFill>
                  <a:srgbClr val="272746"/>
                </a:solidFill>
                <a:latin typeface="Calibri"/>
                <a:cs typeface="Calibri"/>
              </a:rPr>
              <a:t>the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ligament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 of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ovary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supero- lateral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angle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uterus,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25693" y="133350"/>
            <a:ext cx="3333750" cy="48863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result for anatomy of pelvic floor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264" b="53530"/>
          <a:stretch/>
        </p:blipFill>
        <p:spPr bwMode="auto">
          <a:xfrm>
            <a:off x="990600" y="514350"/>
            <a:ext cx="7467600" cy="4191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29162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ovary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9000" y="1226900"/>
            <a:ext cx="8012430" cy="2090957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2)</a:t>
            </a:r>
            <a:r>
              <a:rPr sz="1800" b="1" spc="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Two</a:t>
            </a:r>
            <a:r>
              <a:rPr sz="1800" b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borders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398463" marR="5080" indent="-16668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Anterior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(attached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or</a:t>
            </a:r>
            <a:r>
              <a:rPr sz="1800" b="1" spc="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mesovarian)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border:</a:t>
            </a:r>
            <a:r>
              <a:rPr sz="1800" b="1" spc="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forms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hilum</a:t>
            </a:r>
            <a:r>
              <a:rPr sz="1800" b="1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ovary</a:t>
            </a:r>
            <a:r>
              <a:rPr sz="1800" b="1" spc="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272746"/>
                </a:solidFill>
                <a:latin typeface="Calibri"/>
                <a:cs typeface="Calibri"/>
              </a:rPr>
              <a:t>is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attached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upper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layer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broad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ligament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by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a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short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peritoneal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fold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272746"/>
                </a:solidFill>
                <a:latin typeface="Calibri"/>
                <a:cs typeface="Calibri"/>
              </a:rPr>
              <a:t>called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mesovarium.</a:t>
            </a:r>
            <a:endParaRPr sz="1800" dirty="0">
              <a:latin typeface="Calibri"/>
              <a:cs typeface="Calibri"/>
            </a:endParaRPr>
          </a:p>
          <a:p>
            <a:pPr marL="398463" marR="250190" indent="-166688">
              <a:lnSpc>
                <a:spcPct val="150100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sz="1800" b="1" spc="65" dirty="0" smtClean="0">
                <a:solidFill>
                  <a:srgbClr val="FF0000"/>
                </a:solidFill>
                <a:latin typeface="Calibri"/>
                <a:cs typeface="Calibri"/>
              </a:rPr>
              <a:t>Posterior</a:t>
            </a:r>
            <a:r>
              <a:rPr sz="1800" b="1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(free)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border: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convex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related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uterine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 smtClean="0">
                <a:solidFill>
                  <a:srgbClr val="272746"/>
                </a:solidFill>
                <a:latin typeface="Calibri"/>
                <a:cs typeface="Calibri"/>
              </a:rPr>
              <a:t>tube</a:t>
            </a:r>
            <a:r>
              <a:rPr lang="en-US" sz="1800" b="1" spc="65" dirty="0" smtClean="0">
                <a:solidFill>
                  <a:srgbClr val="272746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5750"/>
            <a:ext cx="6096000" cy="4712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961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150" y="1128712"/>
            <a:ext cx="8267700" cy="28860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ovary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5808" y="904493"/>
            <a:ext cx="8709152" cy="1958054"/>
          </a:xfrm>
          <a:prstGeom prst="rect">
            <a:avLst/>
          </a:prstGeom>
        </p:spPr>
        <p:txBody>
          <a:bodyPr vert="horz" wrap="square" lIns="0" tIns="335742" rIns="0" bIns="0" rtlCol="0">
            <a:spAutoFit/>
          </a:bodyPr>
          <a:lstStyle/>
          <a:p>
            <a:pPr marL="691515" marR="5080" indent="-285750">
              <a:lnSpc>
                <a:spcPct val="15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spc="55" dirty="0"/>
              <a:t>Note:</a:t>
            </a:r>
            <a:r>
              <a:rPr spc="-25" dirty="0"/>
              <a:t> </a:t>
            </a:r>
            <a:r>
              <a:rPr spc="60" dirty="0"/>
              <a:t>The</a:t>
            </a:r>
            <a:r>
              <a:rPr spc="-35" dirty="0"/>
              <a:t> </a:t>
            </a:r>
            <a:r>
              <a:rPr spc="50" dirty="0"/>
              <a:t>part</a:t>
            </a:r>
            <a:r>
              <a:rPr spc="-3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60" dirty="0"/>
              <a:t>the</a:t>
            </a:r>
            <a:r>
              <a:rPr spc="-40" dirty="0"/>
              <a:t> </a:t>
            </a:r>
            <a:r>
              <a:rPr spc="65" dirty="0"/>
              <a:t>broad</a:t>
            </a:r>
            <a:r>
              <a:rPr spc="-25" dirty="0"/>
              <a:t> </a:t>
            </a:r>
            <a:r>
              <a:rPr spc="70" dirty="0"/>
              <a:t>ligament</a:t>
            </a:r>
            <a:r>
              <a:rPr spc="-25" dirty="0"/>
              <a:t> </a:t>
            </a:r>
            <a:r>
              <a:rPr spc="50" dirty="0"/>
              <a:t>that</a:t>
            </a:r>
            <a:r>
              <a:rPr spc="-45" dirty="0"/>
              <a:t> </a:t>
            </a:r>
            <a:r>
              <a:rPr spc="85" dirty="0"/>
              <a:t>extends</a:t>
            </a:r>
            <a:r>
              <a:rPr spc="-30" dirty="0"/>
              <a:t> </a:t>
            </a:r>
            <a:r>
              <a:rPr spc="55" dirty="0"/>
              <a:t>from</a:t>
            </a:r>
            <a:r>
              <a:rPr spc="-25" dirty="0"/>
              <a:t> </a:t>
            </a:r>
            <a:r>
              <a:rPr spc="60" dirty="0"/>
              <a:t>the</a:t>
            </a:r>
            <a:r>
              <a:rPr spc="-40" dirty="0"/>
              <a:t> </a:t>
            </a:r>
            <a:r>
              <a:rPr spc="70" dirty="0"/>
              <a:t>tubal</a:t>
            </a:r>
            <a:r>
              <a:rPr spc="-25" dirty="0"/>
              <a:t> </a:t>
            </a:r>
            <a:r>
              <a:rPr spc="80" dirty="0"/>
              <a:t>end</a:t>
            </a:r>
            <a:r>
              <a:rPr spc="-4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spc="60" dirty="0"/>
              <a:t>the</a:t>
            </a:r>
            <a:r>
              <a:rPr spc="-35" dirty="0"/>
              <a:t> </a:t>
            </a:r>
            <a:r>
              <a:rPr spc="-10" dirty="0"/>
              <a:t>ovary </a:t>
            </a:r>
            <a:r>
              <a:rPr spc="80" dirty="0"/>
              <a:t>and</a:t>
            </a:r>
            <a:r>
              <a:rPr spc="-45" dirty="0"/>
              <a:t> </a:t>
            </a:r>
            <a:r>
              <a:rPr spc="50" dirty="0"/>
              <a:t>the</a:t>
            </a:r>
            <a:r>
              <a:rPr spc="-20" dirty="0"/>
              <a:t> </a:t>
            </a:r>
            <a:r>
              <a:rPr spc="80" dirty="0"/>
              <a:t>end</a:t>
            </a:r>
            <a:r>
              <a:rPr spc="-4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50" dirty="0"/>
              <a:t>the</a:t>
            </a:r>
            <a:r>
              <a:rPr spc="-20" dirty="0"/>
              <a:t> </a:t>
            </a:r>
            <a:r>
              <a:rPr spc="65" dirty="0"/>
              <a:t>tube</a:t>
            </a:r>
            <a:r>
              <a:rPr spc="-20" dirty="0"/>
              <a:t> </a:t>
            </a:r>
            <a:r>
              <a:rPr dirty="0"/>
              <a:t>to</a:t>
            </a:r>
            <a:r>
              <a:rPr spc="-20" dirty="0"/>
              <a:t> </a:t>
            </a:r>
            <a:r>
              <a:rPr spc="55" dirty="0"/>
              <a:t>the</a:t>
            </a:r>
            <a:r>
              <a:rPr spc="-30" dirty="0"/>
              <a:t> </a:t>
            </a:r>
            <a:r>
              <a:rPr spc="100" dirty="0"/>
              <a:t>side</a:t>
            </a:r>
            <a:r>
              <a:rPr spc="-15" dirty="0"/>
              <a:t> </a:t>
            </a:r>
            <a:r>
              <a:rPr spc="75" dirty="0"/>
              <a:t>wall</a:t>
            </a:r>
            <a:r>
              <a:rPr spc="-1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spc="50" dirty="0"/>
              <a:t>the</a:t>
            </a:r>
            <a:r>
              <a:rPr spc="-25" dirty="0"/>
              <a:t> </a:t>
            </a:r>
            <a:r>
              <a:rPr spc="90" dirty="0"/>
              <a:t>pelvis</a:t>
            </a:r>
            <a:r>
              <a:rPr spc="-20" dirty="0"/>
              <a:t> </a:t>
            </a:r>
            <a:r>
              <a:rPr spc="125" dirty="0"/>
              <a:t>is</a:t>
            </a:r>
            <a:r>
              <a:rPr spc="-15" dirty="0"/>
              <a:t> </a:t>
            </a:r>
            <a:r>
              <a:rPr spc="110" dirty="0"/>
              <a:t>called</a:t>
            </a:r>
            <a:r>
              <a:rPr spc="-15" dirty="0"/>
              <a:t> </a:t>
            </a:r>
            <a:r>
              <a:rPr spc="75" dirty="0"/>
              <a:t>"</a:t>
            </a:r>
            <a:r>
              <a:rPr spc="75" dirty="0">
                <a:solidFill>
                  <a:srgbClr val="FF0000"/>
                </a:solidFill>
              </a:rPr>
              <a:t>suspensory </a:t>
            </a:r>
            <a:r>
              <a:rPr spc="70" dirty="0">
                <a:solidFill>
                  <a:srgbClr val="FF0000"/>
                </a:solidFill>
              </a:rPr>
              <a:t>ligament</a:t>
            </a:r>
            <a:r>
              <a:rPr dirty="0">
                <a:solidFill>
                  <a:srgbClr val="FF0000"/>
                </a:solidFill>
              </a:rPr>
              <a:t> of</a:t>
            </a:r>
            <a:r>
              <a:rPr spc="-5" dirty="0">
                <a:solidFill>
                  <a:srgbClr val="FF0000"/>
                </a:solidFill>
              </a:rPr>
              <a:t> </a:t>
            </a:r>
            <a:r>
              <a:rPr spc="50" dirty="0">
                <a:solidFill>
                  <a:srgbClr val="FF0000"/>
                </a:solidFill>
              </a:rPr>
              <a:t>the</a:t>
            </a:r>
            <a:r>
              <a:rPr spc="-1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ovary"</a:t>
            </a:r>
            <a:r>
              <a:rPr spc="-15" dirty="0"/>
              <a:t> </a:t>
            </a:r>
            <a:r>
              <a:rPr spc="50" dirty="0"/>
              <a:t>through</a:t>
            </a:r>
            <a:r>
              <a:rPr spc="-5" dirty="0"/>
              <a:t> </a:t>
            </a:r>
            <a:r>
              <a:rPr spc="90" dirty="0"/>
              <a:t>which</a:t>
            </a:r>
            <a:r>
              <a:rPr spc="5" dirty="0"/>
              <a:t> </a:t>
            </a:r>
            <a:r>
              <a:rPr spc="155" dirty="0"/>
              <a:t>pass</a:t>
            </a:r>
            <a:r>
              <a:rPr spc="-25" dirty="0"/>
              <a:t> </a:t>
            </a:r>
            <a:r>
              <a:rPr spc="50" dirty="0"/>
              <a:t>the</a:t>
            </a:r>
            <a:r>
              <a:rPr spc="-10" dirty="0"/>
              <a:t> </a:t>
            </a:r>
            <a:r>
              <a:rPr spc="55" dirty="0">
                <a:solidFill>
                  <a:srgbClr val="00B050"/>
                </a:solidFill>
              </a:rPr>
              <a:t>ovarian</a:t>
            </a:r>
            <a:r>
              <a:rPr spc="-10" dirty="0">
                <a:solidFill>
                  <a:srgbClr val="00B050"/>
                </a:solidFill>
              </a:rPr>
              <a:t> </a:t>
            </a:r>
            <a:r>
              <a:rPr spc="75" dirty="0">
                <a:solidFill>
                  <a:srgbClr val="00B050"/>
                </a:solidFill>
              </a:rPr>
              <a:t>blood</a:t>
            </a:r>
            <a:r>
              <a:rPr spc="-10" dirty="0">
                <a:solidFill>
                  <a:srgbClr val="00B050"/>
                </a:solidFill>
              </a:rPr>
              <a:t> </a:t>
            </a:r>
            <a:r>
              <a:rPr spc="120" dirty="0">
                <a:solidFill>
                  <a:srgbClr val="00B050"/>
                </a:solidFill>
              </a:rPr>
              <a:t>vessels,</a:t>
            </a:r>
            <a:r>
              <a:rPr spc="15" dirty="0">
                <a:solidFill>
                  <a:srgbClr val="00B050"/>
                </a:solidFill>
              </a:rPr>
              <a:t> </a:t>
            </a:r>
            <a:r>
              <a:rPr spc="85" dirty="0">
                <a:solidFill>
                  <a:srgbClr val="00B050"/>
                </a:solidFill>
              </a:rPr>
              <a:t>lymphatics </a:t>
            </a:r>
            <a:r>
              <a:rPr spc="90" dirty="0">
                <a:solidFill>
                  <a:srgbClr val="00B050"/>
                </a:solidFill>
              </a:rPr>
              <a:t>and</a:t>
            </a:r>
            <a:r>
              <a:rPr spc="-60" dirty="0">
                <a:solidFill>
                  <a:srgbClr val="00B050"/>
                </a:solidFill>
              </a:rPr>
              <a:t> </a:t>
            </a:r>
            <a:r>
              <a:rPr spc="70" dirty="0">
                <a:solidFill>
                  <a:srgbClr val="00B050"/>
                </a:solidFill>
              </a:rPr>
              <a:t>nerves</a:t>
            </a:r>
            <a:r>
              <a:rPr spc="70" dirty="0" smtClean="0">
                <a:solidFill>
                  <a:srgbClr val="00B050"/>
                </a:solidFill>
              </a:rPr>
              <a:t>.</a:t>
            </a:r>
            <a:endParaRPr spc="7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371600" y="438150"/>
            <a:ext cx="6629400" cy="4343400"/>
            <a:chOff x="1432" y="1058"/>
            <a:chExt cx="9034" cy="5760"/>
          </a:xfrm>
        </p:grpSpPr>
        <p:pic>
          <p:nvPicPr>
            <p:cNvPr id="4" name="Picture 3" descr="scan0020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3" b="64002"/>
            <a:stretch/>
          </p:blipFill>
          <p:spPr bwMode="auto">
            <a:xfrm>
              <a:off x="1432" y="1696"/>
              <a:ext cx="9034" cy="4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67"/>
            <p:cNvSpPr txBox="1">
              <a:spLocks noChangeArrowheads="1"/>
            </p:cNvSpPr>
            <p:nvPr/>
          </p:nvSpPr>
          <p:spPr bwMode="auto">
            <a:xfrm>
              <a:off x="8438" y="1778"/>
              <a:ext cx="126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Fallopian tube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 Box 68"/>
            <p:cNvSpPr txBox="1">
              <a:spLocks noChangeArrowheads="1"/>
            </p:cNvSpPr>
            <p:nvPr/>
          </p:nvSpPr>
          <p:spPr bwMode="auto">
            <a:xfrm>
              <a:off x="5018" y="1418"/>
              <a:ext cx="10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Ovarian vessels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9"/>
            <p:cNvSpPr txBox="1">
              <a:spLocks noChangeArrowheads="1"/>
            </p:cNvSpPr>
            <p:nvPr/>
          </p:nvSpPr>
          <p:spPr bwMode="auto">
            <a:xfrm>
              <a:off x="2318" y="1058"/>
              <a:ext cx="252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Suspensory ligament of ovary (or infundibulo- pelvi  lig.)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 Box 70"/>
            <p:cNvSpPr txBox="1">
              <a:spLocks noChangeArrowheads="1"/>
            </p:cNvSpPr>
            <p:nvPr/>
          </p:nvSpPr>
          <p:spPr bwMode="auto">
            <a:xfrm>
              <a:off x="5018" y="3038"/>
              <a:ext cx="12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Infundibulum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 Box 71"/>
            <p:cNvSpPr txBox="1">
              <a:spLocks noChangeArrowheads="1"/>
            </p:cNvSpPr>
            <p:nvPr/>
          </p:nvSpPr>
          <p:spPr bwMode="auto">
            <a:xfrm>
              <a:off x="5018" y="3398"/>
              <a:ext cx="90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Ovary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 Box 72"/>
            <p:cNvSpPr txBox="1">
              <a:spLocks noChangeArrowheads="1"/>
            </p:cNvSpPr>
            <p:nvPr/>
          </p:nvSpPr>
          <p:spPr bwMode="auto">
            <a:xfrm>
              <a:off x="5018" y="3758"/>
              <a:ext cx="12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Broad lig.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Box 73"/>
            <p:cNvSpPr txBox="1">
              <a:spLocks noChangeArrowheads="1"/>
            </p:cNvSpPr>
            <p:nvPr/>
          </p:nvSpPr>
          <p:spPr bwMode="auto">
            <a:xfrm>
              <a:off x="5378" y="3938"/>
              <a:ext cx="12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lig. Of ovary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 Box 74"/>
            <p:cNvSpPr txBox="1">
              <a:spLocks noChangeArrowheads="1"/>
            </p:cNvSpPr>
            <p:nvPr/>
          </p:nvSpPr>
          <p:spPr bwMode="auto">
            <a:xfrm>
              <a:off x="2318" y="3398"/>
              <a:ext cx="144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Mesovarium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 Box 75"/>
            <p:cNvSpPr txBox="1">
              <a:spLocks noChangeArrowheads="1"/>
            </p:cNvSpPr>
            <p:nvPr/>
          </p:nvSpPr>
          <p:spPr bwMode="auto">
            <a:xfrm>
              <a:off x="4478" y="6278"/>
              <a:ext cx="23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Uterus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Ligaments of the Uterus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 Box 76"/>
            <p:cNvSpPr txBox="1">
              <a:spLocks noChangeArrowheads="1"/>
            </p:cNvSpPr>
            <p:nvPr/>
          </p:nvSpPr>
          <p:spPr bwMode="auto">
            <a:xfrm>
              <a:off x="8078" y="5018"/>
              <a:ext cx="126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Ligament of ovary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 Box 77"/>
            <p:cNvSpPr txBox="1">
              <a:spLocks noChangeArrowheads="1"/>
            </p:cNvSpPr>
            <p:nvPr/>
          </p:nvSpPr>
          <p:spPr bwMode="auto">
            <a:xfrm>
              <a:off x="7538" y="5558"/>
              <a:ext cx="126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Round ligament of Uterus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ovary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5808" y="904493"/>
            <a:ext cx="8709152" cy="4494004"/>
          </a:xfrm>
          <a:prstGeom prst="rect">
            <a:avLst/>
          </a:prstGeom>
        </p:spPr>
        <p:txBody>
          <a:bodyPr vert="horz" wrap="square" lIns="0" tIns="472902" rIns="0" bIns="0" rtlCol="0">
            <a:spAutoFit/>
          </a:bodyPr>
          <a:lstStyle/>
          <a:p>
            <a:pPr marL="405765">
              <a:lnSpc>
                <a:spcPct val="100000"/>
              </a:lnSpc>
              <a:spcBef>
                <a:spcPts val="1185"/>
              </a:spcBef>
            </a:pPr>
            <a:r>
              <a:rPr dirty="0"/>
              <a:t>3</a:t>
            </a:r>
            <a:r>
              <a:rPr dirty="0">
                <a:solidFill>
                  <a:srgbClr val="FF0000"/>
                </a:solidFill>
              </a:rPr>
              <a:t>)</a:t>
            </a:r>
            <a:r>
              <a:rPr spc="1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Two</a:t>
            </a:r>
            <a:r>
              <a:rPr spc="20" dirty="0">
                <a:solidFill>
                  <a:srgbClr val="FF0000"/>
                </a:solidFill>
              </a:rPr>
              <a:t> </a:t>
            </a:r>
            <a:r>
              <a:rPr spc="95" dirty="0">
                <a:solidFill>
                  <a:srgbClr val="FF0000"/>
                </a:solidFill>
              </a:rPr>
              <a:t>surfaces</a:t>
            </a:r>
            <a:r>
              <a:rPr spc="95" dirty="0"/>
              <a:t>:</a:t>
            </a:r>
          </a:p>
          <a:p>
            <a:pPr marL="914400" marR="5080" indent="-225425">
              <a:lnSpc>
                <a:spcPct val="150000"/>
              </a:lnSpc>
            </a:pPr>
            <a:r>
              <a:rPr lang="en-US" spc="75" dirty="0" smtClean="0">
                <a:solidFill>
                  <a:srgbClr val="FF0000"/>
                </a:solidFill>
              </a:rPr>
              <a:t>a) </a:t>
            </a:r>
            <a:r>
              <a:rPr spc="75" dirty="0" smtClean="0">
                <a:solidFill>
                  <a:srgbClr val="FF0000"/>
                </a:solidFill>
              </a:rPr>
              <a:t>Lateral</a:t>
            </a:r>
            <a:r>
              <a:rPr spc="-30" dirty="0" smtClean="0">
                <a:solidFill>
                  <a:srgbClr val="FF0000"/>
                </a:solidFill>
              </a:rPr>
              <a:t> </a:t>
            </a:r>
            <a:r>
              <a:rPr spc="95" dirty="0">
                <a:solidFill>
                  <a:srgbClr val="FF0000"/>
                </a:solidFill>
              </a:rPr>
              <a:t>surface</a:t>
            </a:r>
            <a:r>
              <a:rPr spc="95" dirty="0"/>
              <a:t>:</a:t>
            </a:r>
            <a:r>
              <a:rPr spc="-15" dirty="0"/>
              <a:t> </a:t>
            </a:r>
            <a:r>
              <a:rPr spc="125" dirty="0"/>
              <a:t>is</a:t>
            </a:r>
            <a:r>
              <a:rPr spc="-20" dirty="0"/>
              <a:t> </a:t>
            </a:r>
            <a:r>
              <a:rPr spc="65" dirty="0"/>
              <a:t>related</a:t>
            </a:r>
            <a:r>
              <a:rPr spc="-15" dirty="0"/>
              <a:t> </a:t>
            </a:r>
            <a:r>
              <a:rPr dirty="0"/>
              <a:t>to</a:t>
            </a:r>
            <a:r>
              <a:rPr spc="-20" dirty="0"/>
              <a:t> </a:t>
            </a:r>
            <a:r>
              <a:rPr spc="50" dirty="0"/>
              <a:t>the</a:t>
            </a:r>
            <a:r>
              <a:rPr spc="-25" dirty="0"/>
              <a:t> </a:t>
            </a:r>
            <a:r>
              <a:rPr spc="65" dirty="0"/>
              <a:t>parietal</a:t>
            </a:r>
            <a:r>
              <a:rPr spc="-30" dirty="0"/>
              <a:t> </a:t>
            </a:r>
            <a:r>
              <a:rPr spc="65" dirty="0"/>
              <a:t>peritoneum</a:t>
            </a:r>
            <a:r>
              <a:rPr spc="-10" dirty="0"/>
              <a:t> </a:t>
            </a:r>
            <a:r>
              <a:rPr dirty="0"/>
              <a:t>of </a:t>
            </a:r>
            <a:r>
              <a:rPr lang="en-US" dirty="0" smtClean="0"/>
              <a:t>a depression in the lateral wall of the pelvis </a:t>
            </a:r>
            <a:r>
              <a:rPr lang="en-US" dirty="0" err="1" smtClean="0"/>
              <a:t>calle</a:t>
            </a:r>
            <a:r>
              <a:rPr lang="en-US" dirty="0" smtClean="0"/>
              <a:t> </a:t>
            </a:r>
            <a:r>
              <a:rPr spc="50" dirty="0" smtClean="0">
                <a:solidFill>
                  <a:srgbClr val="FF0000"/>
                </a:solidFill>
              </a:rPr>
              <a:t>the</a:t>
            </a:r>
            <a:r>
              <a:rPr spc="-25" dirty="0" smtClean="0">
                <a:solidFill>
                  <a:srgbClr val="FF0000"/>
                </a:solidFill>
              </a:rPr>
              <a:t> </a:t>
            </a:r>
            <a:r>
              <a:rPr spc="55" dirty="0">
                <a:solidFill>
                  <a:srgbClr val="FF0000"/>
                </a:solidFill>
              </a:rPr>
              <a:t>ovarian</a:t>
            </a:r>
            <a:r>
              <a:rPr spc="-35" dirty="0">
                <a:solidFill>
                  <a:srgbClr val="FF0000"/>
                </a:solidFill>
              </a:rPr>
              <a:t> </a:t>
            </a:r>
            <a:r>
              <a:rPr spc="110" dirty="0" smtClean="0">
                <a:solidFill>
                  <a:srgbClr val="FF0000"/>
                </a:solidFill>
              </a:rPr>
              <a:t>fossa.</a:t>
            </a:r>
            <a:endParaRPr lang="en-US" spc="110" dirty="0">
              <a:solidFill>
                <a:srgbClr val="FF0000"/>
              </a:solidFill>
            </a:endParaRPr>
          </a:p>
          <a:p>
            <a:pPr marL="1146175" marR="5080" indent="-17303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The</a:t>
            </a:r>
            <a:r>
              <a:rPr lang="en-US" spc="15" dirty="0" smtClean="0"/>
              <a:t> </a:t>
            </a:r>
            <a:r>
              <a:rPr lang="en-US" dirty="0"/>
              <a:t>ovary</a:t>
            </a:r>
            <a:r>
              <a:rPr lang="en-US" spc="5" dirty="0"/>
              <a:t> </a:t>
            </a:r>
            <a:r>
              <a:rPr lang="en-US" spc="90" dirty="0"/>
              <a:t>is</a:t>
            </a:r>
            <a:r>
              <a:rPr lang="en-US" dirty="0"/>
              <a:t> </a:t>
            </a:r>
            <a:r>
              <a:rPr lang="en-US" spc="75" dirty="0"/>
              <a:t>closely</a:t>
            </a:r>
            <a:r>
              <a:rPr lang="en-US" spc="10" dirty="0"/>
              <a:t> </a:t>
            </a:r>
            <a:r>
              <a:rPr lang="en-US" dirty="0"/>
              <a:t>related</a:t>
            </a:r>
            <a:r>
              <a:rPr lang="en-US" spc="25" dirty="0"/>
              <a:t> </a:t>
            </a:r>
            <a:r>
              <a:rPr lang="en-US" dirty="0"/>
              <a:t>to</a:t>
            </a:r>
            <a:r>
              <a:rPr lang="en-US" spc="30" dirty="0"/>
              <a:t> </a:t>
            </a:r>
            <a:r>
              <a:rPr lang="en-US" dirty="0"/>
              <a:t>the</a:t>
            </a:r>
            <a:r>
              <a:rPr lang="en-US" spc="20" dirty="0"/>
              <a:t> </a:t>
            </a:r>
            <a:r>
              <a:rPr lang="en-US" spc="-10" dirty="0">
                <a:solidFill>
                  <a:srgbClr val="FF0000"/>
                </a:solidFill>
              </a:rPr>
              <a:t>obturator </a:t>
            </a:r>
            <a:r>
              <a:rPr lang="en-US" dirty="0" smtClean="0">
                <a:solidFill>
                  <a:srgbClr val="FF0000"/>
                </a:solidFill>
              </a:rPr>
              <a:t>nerve &amp; vessels</a:t>
            </a:r>
            <a:r>
              <a:rPr lang="en-US" spc="15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in</a:t>
            </a:r>
            <a:r>
              <a:rPr lang="en-US" spc="-15" dirty="0"/>
              <a:t> </a:t>
            </a:r>
            <a:r>
              <a:rPr lang="en-US" dirty="0"/>
              <a:t>the</a:t>
            </a:r>
            <a:r>
              <a:rPr lang="en-US" spc="30" dirty="0"/>
              <a:t> </a:t>
            </a:r>
            <a:r>
              <a:rPr lang="en-US" dirty="0"/>
              <a:t>ovarian</a:t>
            </a:r>
            <a:r>
              <a:rPr lang="en-US" spc="-15" dirty="0"/>
              <a:t> </a:t>
            </a:r>
            <a:r>
              <a:rPr lang="en-US" spc="90" dirty="0"/>
              <a:t>fossa</a:t>
            </a:r>
            <a:r>
              <a:rPr lang="en-US" spc="-10" dirty="0"/>
              <a:t> </a:t>
            </a:r>
            <a:r>
              <a:rPr lang="en-US" spc="-85" dirty="0" smtClean="0"/>
              <a:t>→</a:t>
            </a:r>
            <a:r>
              <a:rPr lang="en-US" spc="10" dirty="0" smtClean="0"/>
              <a:t> </a:t>
            </a:r>
            <a:r>
              <a:rPr lang="en-US" spc="80" dirty="0"/>
              <a:t>disease</a:t>
            </a:r>
            <a:r>
              <a:rPr lang="en-US" spc="10" dirty="0"/>
              <a:t> </a:t>
            </a:r>
            <a:r>
              <a:rPr lang="en-US" dirty="0"/>
              <a:t>of the</a:t>
            </a:r>
            <a:r>
              <a:rPr lang="en-US" spc="30" dirty="0"/>
              <a:t> </a:t>
            </a:r>
            <a:r>
              <a:rPr lang="en-US" spc="-10" dirty="0"/>
              <a:t>ovary </a:t>
            </a:r>
            <a:r>
              <a:rPr lang="en-US" spc="55" dirty="0"/>
              <a:t>may</a:t>
            </a:r>
            <a:r>
              <a:rPr lang="en-US" spc="10" dirty="0"/>
              <a:t> </a:t>
            </a:r>
            <a:r>
              <a:rPr lang="en-US" spc="110" dirty="0"/>
              <a:t>cause</a:t>
            </a:r>
            <a:r>
              <a:rPr lang="en-US" spc="15" dirty="0"/>
              <a:t> </a:t>
            </a:r>
            <a:r>
              <a:rPr lang="en-US" dirty="0"/>
              <a:t>referred</a:t>
            </a:r>
            <a:r>
              <a:rPr lang="en-US" spc="25" dirty="0"/>
              <a:t> </a:t>
            </a:r>
            <a:r>
              <a:rPr lang="en-US" dirty="0"/>
              <a:t>pain</a:t>
            </a:r>
            <a:r>
              <a:rPr lang="en-US" spc="15" dirty="0"/>
              <a:t> </a:t>
            </a:r>
            <a:r>
              <a:rPr lang="en-US" dirty="0"/>
              <a:t>to</a:t>
            </a:r>
            <a:r>
              <a:rPr lang="en-US" spc="5" dirty="0"/>
              <a:t> </a:t>
            </a:r>
            <a:r>
              <a:rPr lang="en-US" dirty="0"/>
              <a:t>the</a:t>
            </a:r>
            <a:r>
              <a:rPr lang="en-US" spc="25" dirty="0"/>
              <a:t> </a:t>
            </a:r>
            <a:r>
              <a:rPr lang="en-US" spc="55" dirty="0"/>
              <a:t>medial</a:t>
            </a:r>
            <a:r>
              <a:rPr lang="en-US" spc="15" dirty="0"/>
              <a:t> </a:t>
            </a:r>
            <a:r>
              <a:rPr lang="en-US" spc="85" dirty="0"/>
              <a:t>aspect</a:t>
            </a:r>
            <a:r>
              <a:rPr lang="en-US" spc="30" dirty="0"/>
              <a:t> </a:t>
            </a:r>
            <a:r>
              <a:rPr lang="en-US" spc="-25" dirty="0"/>
              <a:t>of </a:t>
            </a:r>
            <a:r>
              <a:rPr lang="en-US" dirty="0"/>
              <a:t>the</a:t>
            </a:r>
            <a:r>
              <a:rPr lang="en-US" spc="10" dirty="0"/>
              <a:t> </a:t>
            </a:r>
            <a:r>
              <a:rPr lang="en-US" dirty="0"/>
              <a:t>thigh</a:t>
            </a:r>
            <a:r>
              <a:rPr lang="en-US" spc="-10" dirty="0"/>
              <a:t> </a:t>
            </a:r>
            <a:r>
              <a:rPr lang="en-US" spc="60" dirty="0"/>
              <a:t>and</a:t>
            </a:r>
            <a:r>
              <a:rPr lang="en-US" dirty="0"/>
              <a:t> </a:t>
            </a:r>
            <a:r>
              <a:rPr lang="en-US" spc="-10" dirty="0" smtClean="0"/>
              <a:t>knee</a:t>
            </a:r>
          </a:p>
          <a:p>
            <a:pPr marL="1146175" marR="5080" indent="-17303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60" dirty="0" smtClean="0"/>
              <a:t>The</a:t>
            </a:r>
            <a:r>
              <a:rPr lang="en-US" spc="-35" dirty="0" smtClean="0"/>
              <a:t> </a:t>
            </a:r>
            <a:r>
              <a:rPr lang="en-US" spc="114" dirty="0"/>
              <a:t>fossa</a:t>
            </a:r>
            <a:r>
              <a:rPr lang="en-US" spc="-30" dirty="0"/>
              <a:t> </a:t>
            </a:r>
            <a:r>
              <a:rPr lang="en-US" spc="125" dirty="0"/>
              <a:t>is</a:t>
            </a:r>
            <a:r>
              <a:rPr lang="en-US" spc="-35" dirty="0"/>
              <a:t> </a:t>
            </a:r>
            <a:r>
              <a:rPr lang="en-US" spc="80" dirty="0">
                <a:solidFill>
                  <a:srgbClr val="FF0000"/>
                </a:solidFill>
              </a:rPr>
              <a:t>bounded</a:t>
            </a:r>
            <a:r>
              <a:rPr lang="en-US" spc="-30" dirty="0">
                <a:solidFill>
                  <a:srgbClr val="FF0000"/>
                </a:solidFill>
              </a:rPr>
              <a:t> </a:t>
            </a:r>
            <a:r>
              <a:rPr lang="en-US" spc="60" dirty="0">
                <a:solidFill>
                  <a:srgbClr val="FF0000"/>
                </a:solidFill>
              </a:rPr>
              <a:t>by</a:t>
            </a:r>
            <a:r>
              <a:rPr lang="en-US" spc="-45" dirty="0">
                <a:solidFill>
                  <a:srgbClr val="FF0000"/>
                </a:solidFill>
              </a:rPr>
              <a:t> </a:t>
            </a:r>
            <a:r>
              <a:rPr lang="en-US" spc="50" dirty="0"/>
              <a:t>the</a:t>
            </a:r>
            <a:r>
              <a:rPr lang="en-US" spc="-30" dirty="0"/>
              <a:t> </a:t>
            </a:r>
            <a:r>
              <a:rPr lang="en-US" spc="55" dirty="0"/>
              <a:t>obliterated </a:t>
            </a:r>
            <a:r>
              <a:rPr lang="en-US" spc="95" dirty="0"/>
              <a:t>umbilical</a:t>
            </a:r>
            <a:r>
              <a:rPr lang="en-US" spc="50" dirty="0"/>
              <a:t> </a:t>
            </a:r>
            <a:r>
              <a:rPr lang="en-US" dirty="0"/>
              <a:t>artery</a:t>
            </a:r>
            <a:r>
              <a:rPr lang="en-US" spc="15" dirty="0"/>
              <a:t> </a:t>
            </a:r>
            <a:r>
              <a:rPr lang="en-US" spc="55" dirty="0" smtClean="0">
                <a:solidFill>
                  <a:srgbClr val="FF0000"/>
                </a:solidFill>
              </a:rPr>
              <a:t>anterior</a:t>
            </a:r>
            <a:r>
              <a:rPr lang="en-US" spc="40" dirty="0" smtClean="0">
                <a:solidFill>
                  <a:srgbClr val="FF0000"/>
                </a:solidFill>
              </a:rPr>
              <a:t> </a:t>
            </a:r>
            <a:r>
              <a:rPr lang="en-US" spc="85" dirty="0"/>
              <a:t>and</a:t>
            </a:r>
            <a:r>
              <a:rPr lang="en-US" spc="-5" dirty="0"/>
              <a:t> </a:t>
            </a:r>
            <a:r>
              <a:rPr lang="en-US" spc="60" dirty="0"/>
              <a:t>internal</a:t>
            </a:r>
            <a:r>
              <a:rPr lang="en-US" spc="25" dirty="0"/>
              <a:t> </a:t>
            </a:r>
            <a:r>
              <a:rPr lang="en-US" spc="95" dirty="0"/>
              <a:t>iliac </a:t>
            </a:r>
            <a:r>
              <a:rPr lang="en-US" spc="135" dirty="0"/>
              <a:t>vessels</a:t>
            </a:r>
            <a:r>
              <a:rPr lang="en-US" spc="75" dirty="0"/>
              <a:t> </a:t>
            </a:r>
            <a:r>
              <a:rPr lang="en-US" dirty="0" smtClean="0"/>
              <a:t>and</a:t>
            </a:r>
            <a:r>
              <a:rPr lang="en-US" spc="65" dirty="0" smtClean="0"/>
              <a:t> </a:t>
            </a:r>
            <a:r>
              <a:rPr lang="en-US" dirty="0"/>
              <a:t>ureter</a:t>
            </a:r>
            <a:r>
              <a:rPr lang="en-US" spc="85" dirty="0"/>
              <a:t> </a:t>
            </a:r>
            <a:r>
              <a:rPr lang="en-US" spc="60" dirty="0" smtClean="0">
                <a:solidFill>
                  <a:srgbClr val="FF0000"/>
                </a:solidFill>
              </a:rPr>
              <a:t>posterior</a:t>
            </a:r>
            <a:r>
              <a:rPr lang="en-US" spc="60" dirty="0" smtClean="0"/>
              <a:t>.</a:t>
            </a:r>
            <a:endParaRPr lang="en-US" dirty="0" smtClean="0"/>
          </a:p>
          <a:p>
            <a:pPr marL="914400" marR="5080" indent="-225425">
              <a:lnSpc>
                <a:spcPct val="150000"/>
              </a:lnSpc>
            </a:pPr>
            <a:r>
              <a:rPr lang="en-US" spc="60" dirty="0" smtClean="0">
                <a:solidFill>
                  <a:srgbClr val="FF0000"/>
                </a:solidFill>
              </a:rPr>
              <a:t>b)The</a:t>
            </a:r>
            <a:r>
              <a:rPr lang="en-US" spc="-25" dirty="0" smtClean="0">
                <a:solidFill>
                  <a:srgbClr val="FF0000"/>
                </a:solidFill>
              </a:rPr>
              <a:t> </a:t>
            </a:r>
            <a:r>
              <a:rPr lang="en-US" spc="85" dirty="0">
                <a:solidFill>
                  <a:srgbClr val="FF0000"/>
                </a:solidFill>
              </a:rPr>
              <a:t>medial</a:t>
            </a:r>
            <a:r>
              <a:rPr lang="en-US" spc="-25" dirty="0">
                <a:solidFill>
                  <a:srgbClr val="FF0000"/>
                </a:solidFill>
              </a:rPr>
              <a:t> </a:t>
            </a:r>
            <a:r>
              <a:rPr lang="en-US" spc="100" dirty="0">
                <a:solidFill>
                  <a:srgbClr val="FF0000"/>
                </a:solidFill>
              </a:rPr>
              <a:t>surface</a:t>
            </a:r>
            <a:r>
              <a:rPr lang="en-US" spc="-20" dirty="0">
                <a:solidFill>
                  <a:srgbClr val="FF0000"/>
                </a:solidFill>
              </a:rPr>
              <a:t> </a:t>
            </a:r>
            <a:r>
              <a:rPr lang="en-US" dirty="0"/>
              <a:t>of</a:t>
            </a:r>
            <a:r>
              <a:rPr lang="en-US" spc="-20" dirty="0"/>
              <a:t> </a:t>
            </a:r>
            <a:r>
              <a:rPr lang="en-US" spc="50" dirty="0"/>
              <a:t>the</a:t>
            </a:r>
            <a:r>
              <a:rPr lang="en-US" spc="-25" dirty="0"/>
              <a:t> </a:t>
            </a:r>
            <a:r>
              <a:rPr lang="en-US" spc="50" dirty="0"/>
              <a:t>ovary</a:t>
            </a:r>
            <a:r>
              <a:rPr lang="en-US" spc="-20" dirty="0"/>
              <a:t> </a:t>
            </a:r>
            <a:r>
              <a:rPr lang="en-US" spc="125" dirty="0"/>
              <a:t>is</a:t>
            </a:r>
            <a:r>
              <a:rPr lang="en-US" spc="-25" dirty="0"/>
              <a:t> </a:t>
            </a:r>
            <a:r>
              <a:rPr lang="en-US" spc="75" dirty="0"/>
              <a:t>related</a:t>
            </a:r>
            <a:r>
              <a:rPr lang="en-US" spc="-10" dirty="0"/>
              <a:t> </a:t>
            </a:r>
            <a:r>
              <a:rPr lang="en-US" spc="-25" dirty="0"/>
              <a:t>to </a:t>
            </a:r>
            <a:r>
              <a:rPr lang="en-US" spc="60" dirty="0"/>
              <a:t>the</a:t>
            </a:r>
            <a:r>
              <a:rPr lang="en-US" spc="-30" dirty="0"/>
              <a:t> </a:t>
            </a:r>
            <a:r>
              <a:rPr lang="en-US" spc="70" dirty="0"/>
              <a:t>infundibulum</a:t>
            </a:r>
            <a:r>
              <a:rPr lang="en-US" spc="-10" dirty="0"/>
              <a:t> </a:t>
            </a:r>
            <a:r>
              <a:rPr lang="en-US" dirty="0"/>
              <a:t>of</a:t>
            </a:r>
            <a:r>
              <a:rPr lang="en-US" spc="-10" dirty="0"/>
              <a:t> </a:t>
            </a:r>
            <a:r>
              <a:rPr lang="en-US" spc="60" dirty="0"/>
              <a:t>the</a:t>
            </a:r>
            <a:r>
              <a:rPr lang="en-US" spc="-30" dirty="0"/>
              <a:t> </a:t>
            </a:r>
            <a:r>
              <a:rPr lang="en-US" spc="55" dirty="0">
                <a:solidFill>
                  <a:srgbClr val="FF0000"/>
                </a:solidFill>
              </a:rPr>
              <a:t>uterine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spc="50" dirty="0">
                <a:solidFill>
                  <a:srgbClr val="FF0000"/>
                </a:solidFill>
              </a:rPr>
              <a:t>tube</a:t>
            </a:r>
            <a:r>
              <a:rPr lang="en-US" spc="50" dirty="0" smtClean="0"/>
              <a:t>.</a:t>
            </a:r>
            <a:endParaRPr spc="11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an002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6" t="32008" r="28158" b="35044"/>
          <a:stretch/>
        </p:blipFill>
        <p:spPr bwMode="auto">
          <a:xfrm>
            <a:off x="1752600" y="285750"/>
            <a:ext cx="5029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ovary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2165" y="991616"/>
            <a:ext cx="8161655" cy="3062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132715" indent="-28575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ovary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usually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found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hanging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in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rectouterine</a:t>
            </a:r>
            <a:r>
              <a:rPr sz="18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105" dirty="0">
                <a:solidFill>
                  <a:srgbClr val="FF0000"/>
                </a:solidFill>
                <a:latin typeface="Calibri"/>
                <a:cs typeface="Calibri"/>
              </a:rPr>
              <a:t>pouch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FF0000"/>
                </a:solidFill>
                <a:latin typeface="Calibri"/>
                <a:cs typeface="Calibri"/>
              </a:rPr>
              <a:t>(Douglas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pouch).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It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FF0000"/>
                </a:solidFill>
                <a:latin typeface="Calibri"/>
                <a:cs typeface="Calibri"/>
              </a:rPr>
              <a:t>attached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FF0000"/>
                </a:solidFill>
                <a:latin typeface="Calibri"/>
                <a:cs typeface="Calibri"/>
              </a:rPr>
              <a:t>back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broad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ligament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by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mesovarium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v"/>
            </a:pP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It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has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following</a:t>
            </a:r>
            <a:r>
              <a:rPr sz="1800" b="1" spc="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ligaments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282575" marR="90170" indent="-269875">
              <a:lnSpc>
                <a:spcPct val="150000"/>
              </a:lnSpc>
            </a:pP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1)</a:t>
            </a:r>
            <a:r>
              <a:rPr sz="1800" b="1" spc="39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FF0000"/>
                </a:solidFill>
                <a:latin typeface="Calibri"/>
                <a:cs typeface="Calibri"/>
              </a:rPr>
              <a:t>Suspensory</a:t>
            </a:r>
            <a:r>
              <a:rPr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ligament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 of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ovary:</a:t>
            </a:r>
            <a:r>
              <a:rPr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which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0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a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part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broad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ligament</a:t>
            </a:r>
            <a:r>
              <a:rPr sz="1800" b="1" spc="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that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extends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00B050"/>
                </a:solidFill>
                <a:latin typeface="Calibri"/>
                <a:cs typeface="Calibri"/>
              </a:rPr>
              <a:t>from</a:t>
            </a:r>
            <a:r>
              <a:rPr sz="1800" b="1" spc="-2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00B050"/>
                </a:solidFill>
                <a:latin typeface="Calibri"/>
                <a:cs typeface="Calibri"/>
              </a:rPr>
              <a:t>the</a:t>
            </a:r>
            <a:r>
              <a:rPr sz="1800" b="1" spc="-3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00B050"/>
                </a:solidFill>
                <a:latin typeface="Calibri"/>
                <a:cs typeface="Calibri"/>
              </a:rPr>
              <a:t>mesovarium</a:t>
            </a:r>
            <a:r>
              <a:rPr sz="1800" b="1" spc="1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B050"/>
                </a:solidFill>
                <a:latin typeface="Calibri"/>
                <a:cs typeface="Calibri"/>
              </a:rPr>
              <a:t>to</a:t>
            </a:r>
            <a:r>
              <a:rPr sz="1800" b="1" spc="-2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00B050"/>
                </a:solidFill>
                <a:latin typeface="Calibri"/>
                <a:cs typeface="Calibri"/>
              </a:rPr>
              <a:t>the</a:t>
            </a:r>
            <a:r>
              <a:rPr sz="1800" b="1" spc="-2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00B050"/>
                </a:solidFill>
                <a:latin typeface="Calibri"/>
                <a:cs typeface="Calibri"/>
              </a:rPr>
              <a:t>lateral</a:t>
            </a:r>
            <a:r>
              <a:rPr sz="1800" b="1" spc="-2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00B050"/>
                </a:solidFill>
                <a:latin typeface="Calibri"/>
                <a:cs typeface="Calibri"/>
              </a:rPr>
              <a:t>wall</a:t>
            </a:r>
            <a:r>
              <a:rPr sz="1800" b="1" spc="-1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B050"/>
                </a:solidFill>
                <a:latin typeface="Calibri"/>
                <a:cs typeface="Calibri"/>
              </a:rPr>
              <a:t>of</a:t>
            </a:r>
            <a:r>
              <a:rPr sz="1800" b="1" spc="-2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00B050"/>
                </a:solidFill>
                <a:latin typeface="Calibri"/>
                <a:cs typeface="Calibri"/>
              </a:rPr>
              <a:t>the</a:t>
            </a:r>
            <a:r>
              <a:rPr sz="1800" b="1" spc="-2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80" dirty="0" smtClean="0">
                <a:solidFill>
                  <a:srgbClr val="00B050"/>
                </a:solidFill>
                <a:latin typeface="Calibri"/>
                <a:cs typeface="Calibri"/>
              </a:rPr>
              <a:t>pelvis</a:t>
            </a:r>
            <a:r>
              <a:rPr lang="en-US" sz="1800" b="1" spc="80" dirty="0" smtClean="0">
                <a:solidFill>
                  <a:srgbClr val="00B050"/>
                </a:solidFill>
                <a:latin typeface="Calibri"/>
                <a:cs typeface="Calibri"/>
              </a:rPr>
              <a:t>.</a:t>
            </a:r>
            <a:r>
              <a:rPr sz="1200" spc="-50" dirty="0" smtClean="0">
                <a:solidFill>
                  <a:srgbClr val="272746"/>
                </a:solidFill>
                <a:latin typeface="Calibri"/>
                <a:cs typeface="Calibri"/>
              </a:rPr>
              <a:t>-</a:t>
            </a:r>
            <a:r>
              <a:rPr sz="1800" b="1" spc="60" dirty="0" smtClean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5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ligament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00B050"/>
                </a:solidFill>
                <a:latin typeface="Calibri"/>
                <a:cs typeface="Calibri"/>
              </a:rPr>
              <a:t>transmits</a:t>
            </a:r>
            <a:r>
              <a:rPr sz="1800" b="1" spc="-3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00B050"/>
                </a:solidFill>
                <a:latin typeface="Calibri"/>
                <a:cs typeface="Calibri"/>
              </a:rPr>
              <a:t>ovarian</a:t>
            </a:r>
            <a:r>
              <a:rPr sz="1800" b="1" spc="-5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130" dirty="0">
                <a:solidFill>
                  <a:srgbClr val="00B050"/>
                </a:solidFill>
                <a:latin typeface="Calibri"/>
                <a:cs typeface="Calibri"/>
              </a:rPr>
              <a:t>vessels</a:t>
            </a:r>
            <a:r>
              <a:rPr sz="1800" b="1" spc="-1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00B050"/>
                </a:solidFill>
                <a:latin typeface="Calibri"/>
                <a:cs typeface="Calibri"/>
              </a:rPr>
              <a:t>and</a:t>
            </a:r>
            <a:r>
              <a:rPr sz="1800" b="1" spc="-5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00B050"/>
                </a:solidFill>
                <a:latin typeface="Calibri"/>
                <a:cs typeface="Calibri"/>
              </a:rPr>
              <a:t>nerves</a:t>
            </a:r>
            <a:r>
              <a:rPr sz="1800" b="1" spc="70" dirty="0" smtClean="0">
                <a:solidFill>
                  <a:srgbClr val="00B050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341313" indent="-328613">
              <a:lnSpc>
                <a:spcPct val="100000"/>
              </a:lnSpc>
            </a:pP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2)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ligament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 of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ovary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r>
              <a:rPr sz="1800" b="1" spc="409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extends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from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ovary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lang="en-US" sz="1800" b="1" spc="-10" dirty="0" err="1" smtClean="0">
                <a:solidFill>
                  <a:srgbClr val="00B050"/>
                </a:solidFill>
                <a:latin typeface="Calibri"/>
                <a:cs typeface="Calibri"/>
              </a:rPr>
              <a:t>supero</a:t>
            </a:r>
            <a:r>
              <a:rPr lang="en-US" sz="1800" b="1" spc="-10" dirty="0" smtClean="0">
                <a:solidFill>
                  <a:srgbClr val="272746"/>
                </a:solidFill>
                <a:latin typeface="Calibri"/>
                <a:cs typeface="Calibri"/>
              </a:rPr>
              <a:t>-</a:t>
            </a:r>
            <a:r>
              <a:rPr sz="1800" b="1" spc="70" dirty="0" smtClean="0">
                <a:solidFill>
                  <a:srgbClr val="00B050"/>
                </a:solidFill>
                <a:latin typeface="Calibri"/>
                <a:cs typeface="Calibri"/>
              </a:rPr>
              <a:t>lateral</a:t>
            </a:r>
            <a:r>
              <a:rPr sz="1800" b="1" dirty="0" smtClean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lang="en-US" b="1" spc="65" dirty="0" smtClean="0">
                <a:solidFill>
                  <a:srgbClr val="00B050"/>
                </a:solidFill>
                <a:latin typeface="Calibri"/>
                <a:cs typeface="Calibri"/>
              </a:rPr>
              <a:t>angle</a:t>
            </a:r>
            <a:r>
              <a:rPr sz="1800" b="1" dirty="0" smtClean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B050"/>
                </a:solidFill>
                <a:latin typeface="Calibri"/>
                <a:cs typeface="Calibri"/>
              </a:rPr>
              <a:t>of</a:t>
            </a:r>
            <a:r>
              <a:rPr sz="1800" b="1" spc="-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25" dirty="0" smtClean="0">
                <a:solidFill>
                  <a:srgbClr val="00B050"/>
                </a:solidFill>
                <a:latin typeface="Calibri"/>
                <a:cs typeface="Calibri"/>
              </a:rPr>
              <a:t>the</a:t>
            </a:r>
            <a:r>
              <a:rPr lang="en-US" sz="1800" b="1" spc="25" dirty="0" smtClean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70" dirty="0" smtClean="0">
                <a:solidFill>
                  <a:srgbClr val="00B050"/>
                </a:solidFill>
                <a:latin typeface="Calibri"/>
                <a:cs typeface="Calibri"/>
              </a:rPr>
              <a:t>uterus</a:t>
            </a:r>
            <a:endParaRPr sz="1800" dirty="0">
              <a:solidFill>
                <a:srgbClr val="00B05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14349"/>
            <a:ext cx="7162800" cy="4426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8754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06018"/>
            <a:ext cx="8916035" cy="4737735"/>
            <a:chOff x="0" y="406018"/>
            <a:chExt cx="8916035" cy="4737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85749"/>
              <a:ext cx="4175924" cy="399554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8432" y="406018"/>
              <a:ext cx="4697221" cy="47374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ovary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971550"/>
            <a:ext cx="4981575" cy="331914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185"/>
              </a:spcBef>
              <a:buFont typeface="Wingdings" panose="05000000000000000000" pitchFamily="2" charset="2"/>
              <a:buChar char="v"/>
            </a:pPr>
            <a:r>
              <a:rPr sz="1800" b="1" spc="10" dirty="0">
                <a:solidFill>
                  <a:srgbClr val="FF0000"/>
                </a:solidFill>
                <a:latin typeface="Calibri"/>
                <a:cs typeface="Calibri"/>
              </a:rPr>
              <a:t>Arterial</a:t>
            </a:r>
            <a:r>
              <a:rPr sz="1800" b="1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blood</a:t>
            </a:r>
            <a:r>
              <a:rPr sz="1800" b="1" spc="1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supply:</a:t>
            </a:r>
            <a:endParaRPr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8920" indent="-23622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248920" algn="l"/>
              </a:tabLst>
            </a:pPr>
            <a:r>
              <a:rPr sz="1800" b="1" spc="65" dirty="0">
                <a:solidFill>
                  <a:srgbClr val="FF0000"/>
                </a:solidFill>
                <a:latin typeface="Calibri"/>
                <a:cs typeface="Calibri"/>
              </a:rPr>
              <a:t>Ovarian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45" dirty="0">
                <a:solidFill>
                  <a:srgbClr val="FF0000"/>
                </a:solidFill>
                <a:latin typeface="Calibri"/>
                <a:cs typeface="Calibri"/>
              </a:rPr>
              <a:t>artery</a:t>
            </a:r>
            <a:r>
              <a:rPr sz="1800" b="1" spc="45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r>
              <a:rPr sz="1800" b="1" spc="3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from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abdominal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45" dirty="0">
                <a:solidFill>
                  <a:srgbClr val="00B050"/>
                </a:solidFill>
                <a:latin typeface="Calibri"/>
                <a:cs typeface="Calibri"/>
              </a:rPr>
              <a:t>aorta</a:t>
            </a:r>
            <a:r>
              <a:rPr sz="1800" b="1" spc="45" dirty="0">
                <a:solidFill>
                  <a:srgbClr val="272746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</a:pP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artery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50" dirty="0">
                <a:solidFill>
                  <a:srgbClr val="272746"/>
                </a:solidFill>
                <a:latin typeface="Calibri"/>
                <a:cs typeface="Calibri"/>
              </a:rPr>
              <a:t>passes</a:t>
            </a:r>
            <a:r>
              <a:rPr sz="1800" b="1" spc="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through</a:t>
            </a:r>
            <a:r>
              <a:rPr sz="1800" b="1" spc="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00B050"/>
                </a:solidFill>
                <a:latin typeface="Calibri"/>
                <a:cs typeface="Calibri"/>
              </a:rPr>
              <a:t>suspensory </a:t>
            </a:r>
            <a:r>
              <a:rPr sz="1800" b="1" spc="70" dirty="0">
                <a:solidFill>
                  <a:srgbClr val="00B050"/>
                </a:solidFill>
                <a:latin typeface="Calibri"/>
                <a:cs typeface="Calibri"/>
              </a:rPr>
              <a:t>ligament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ovary,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then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through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00B050"/>
                </a:solidFill>
                <a:latin typeface="Calibri"/>
                <a:cs typeface="Calibri"/>
              </a:rPr>
              <a:t>mesovarium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 </a:t>
            </a:r>
            <a:r>
              <a:rPr sz="1800" b="1" spc="50" dirty="0">
                <a:solidFill>
                  <a:srgbClr val="00B050"/>
                </a:solidFill>
                <a:latin typeface="Calibri"/>
                <a:cs typeface="Calibri"/>
              </a:rPr>
              <a:t>enter</a:t>
            </a:r>
            <a:r>
              <a:rPr sz="1800" b="1" spc="-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00B050"/>
                </a:solidFill>
                <a:latin typeface="Calibri"/>
                <a:cs typeface="Calibri"/>
              </a:rPr>
              <a:t>hilum</a:t>
            </a:r>
            <a:r>
              <a:rPr sz="1800" b="1" spc="1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 </a:t>
            </a:r>
            <a:r>
              <a:rPr sz="1800" b="1" spc="40" dirty="0">
                <a:solidFill>
                  <a:srgbClr val="272746"/>
                </a:solidFill>
                <a:latin typeface="Calibri"/>
                <a:cs typeface="Calibri"/>
              </a:rPr>
              <a:t>ovary.</a:t>
            </a:r>
            <a:endParaRPr sz="1800" dirty="0">
              <a:latin typeface="Calibri"/>
              <a:cs typeface="Calibri"/>
            </a:endParaRPr>
          </a:p>
          <a:p>
            <a:pPr marL="248920" indent="-236220">
              <a:lnSpc>
                <a:spcPct val="100000"/>
              </a:lnSpc>
              <a:spcBef>
                <a:spcPts val="1080"/>
              </a:spcBef>
              <a:buAutoNum type="arabicPeriod" startAt="2"/>
              <a:tabLst>
                <a:tab pos="248920" algn="l"/>
              </a:tabLst>
            </a:pP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Uterine</a:t>
            </a:r>
            <a:r>
              <a:rPr sz="1800" b="1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artery</a:t>
            </a:r>
            <a:r>
              <a:rPr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r>
              <a:rPr sz="1800" b="1" spc="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through</a:t>
            </a:r>
            <a:r>
              <a:rPr sz="1800" b="1" spc="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its</a:t>
            </a:r>
            <a:r>
              <a:rPr sz="1800" b="1" spc="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00B050"/>
                </a:solidFill>
                <a:latin typeface="Calibri"/>
                <a:cs typeface="Calibri"/>
              </a:rPr>
              <a:t>ovarian</a:t>
            </a:r>
            <a:r>
              <a:rPr sz="1800" b="1" spc="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00B050"/>
                </a:solidFill>
                <a:latin typeface="Calibri"/>
                <a:cs typeface="Calibri"/>
              </a:rPr>
              <a:t>branch</a:t>
            </a:r>
            <a:endParaRPr sz="1800" dirty="0">
              <a:solidFill>
                <a:srgbClr val="00B050"/>
              </a:solidFill>
              <a:latin typeface="Calibri"/>
              <a:cs typeface="Calibri"/>
            </a:endParaRPr>
          </a:p>
          <a:p>
            <a:pPr marL="12700" marR="287655">
              <a:lnSpc>
                <a:spcPct val="150000"/>
              </a:lnSpc>
              <a:spcBef>
                <a:spcPts val="5"/>
              </a:spcBef>
            </a:pP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which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14" dirty="0">
                <a:solidFill>
                  <a:srgbClr val="272746"/>
                </a:solidFill>
                <a:latin typeface="Calibri"/>
                <a:cs typeface="Calibri"/>
              </a:rPr>
              <a:t>anastomoses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with</a:t>
            </a:r>
            <a:r>
              <a:rPr sz="1800" b="1" spc="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5" dirty="0">
                <a:solidFill>
                  <a:srgbClr val="272746"/>
                </a:solidFill>
                <a:latin typeface="Calibri"/>
                <a:cs typeface="Calibri"/>
              </a:rPr>
              <a:t>branches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45" dirty="0">
                <a:solidFill>
                  <a:srgbClr val="272746"/>
                </a:solidFill>
                <a:latin typeface="Calibri"/>
                <a:cs typeface="Calibri"/>
              </a:rPr>
              <a:t>ovarian </a:t>
            </a:r>
            <a:r>
              <a:rPr sz="1800" b="1" spc="35" dirty="0">
                <a:solidFill>
                  <a:srgbClr val="272746"/>
                </a:solidFill>
                <a:latin typeface="Calibri"/>
                <a:cs typeface="Calibri"/>
              </a:rPr>
              <a:t>artery.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3621" y="1617776"/>
            <a:ext cx="3540379" cy="285457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4" t="16850" r="8389" b="13933"/>
          <a:stretch>
            <a:fillRect/>
          </a:stretch>
        </p:blipFill>
        <p:spPr bwMode="auto">
          <a:xfrm>
            <a:off x="1295400" y="226157"/>
            <a:ext cx="6705600" cy="488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0910" y="463753"/>
            <a:ext cx="16033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20" dirty="0"/>
              <a:t> </a:t>
            </a:r>
            <a:r>
              <a:rPr spc="-20" dirty="0"/>
              <a:t>ovary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8581" y="946987"/>
            <a:ext cx="3116580" cy="402225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185"/>
              </a:spcBef>
              <a:buFont typeface="Wingdings" panose="05000000000000000000" pitchFamily="2" charset="2"/>
              <a:buChar char="v"/>
            </a:pPr>
            <a:r>
              <a:rPr sz="1800" b="1" spc="95" dirty="0">
                <a:solidFill>
                  <a:srgbClr val="FF0000"/>
                </a:solidFill>
                <a:latin typeface="Calibri"/>
                <a:cs typeface="Calibri"/>
              </a:rPr>
              <a:t>Venous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FF0000"/>
                </a:solidFill>
                <a:latin typeface="Calibri"/>
                <a:cs typeface="Calibri"/>
              </a:rPr>
              <a:t>drainage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298450" marR="41275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Veins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emerge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from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hilum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form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a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pampiniform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plexus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veins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which</a:t>
            </a:r>
            <a:r>
              <a:rPr sz="1800" b="1" spc="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unite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 </a:t>
            </a:r>
            <a:r>
              <a:rPr sz="1800" b="1" spc="35" dirty="0">
                <a:solidFill>
                  <a:srgbClr val="272746"/>
                </a:solidFill>
                <a:latin typeface="Calibri"/>
                <a:cs typeface="Calibri"/>
              </a:rPr>
              <a:t>give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ovarian</a:t>
            </a:r>
            <a:r>
              <a:rPr sz="18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45" dirty="0">
                <a:solidFill>
                  <a:srgbClr val="FF0000"/>
                </a:solidFill>
                <a:latin typeface="Calibri"/>
                <a:cs typeface="Calibri"/>
              </a:rPr>
              <a:t>vein</a:t>
            </a:r>
            <a:r>
              <a:rPr sz="1800" b="1" spc="45" dirty="0">
                <a:solidFill>
                  <a:srgbClr val="272746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298450" marR="72390" indent="-285750">
              <a:lnSpc>
                <a:spcPts val="3240"/>
              </a:lnSpc>
              <a:spcBef>
                <a:spcPts val="290"/>
              </a:spcBef>
              <a:buFont typeface="Wingdings" panose="05000000000000000000" pitchFamily="2" charset="2"/>
              <a:buChar char="§"/>
            </a:pP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 right</a:t>
            </a:r>
            <a:r>
              <a:rPr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FF0000"/>
                </a:solidFill>
                <a:latin typeface="Calibri"/>
                <a:cs typeface="Calibri"/>
              </a:rPr>
              <a:t>ovarian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vein</a:t>
            </a:r>
            <a:r>
              <a:rPr sz="1800" b="1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80" dirty="0">
                <a:solidFill>
                  <a:srgbClr val="FF0000"/>
                </a:solidFill>
                <a:latin typeface="Wingdings"/>
                <a:cs typeface="Wingdings"/>
              </a:rPr>
              <a:t></a:t>
            </a:r>
            <a:r>
              <a:rPr sz="18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ends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in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I.V.C.</a:t>
            </a:r>
            <a:endParaRPr sz="18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795"/>
              </a:spcBef>
              <a:buFont typeface="Wingdings" panose="05000000000000000000" pitchFamily="2" charset="2"/>
              <a:buChar char="§"/>
            </a:pP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left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ovarian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vein</a:t>
            </a:r>
            <a:r>
              <a:rPr sz="1800" dirty="0">
                <a:solidFill>
                  <a:srgbClr val="272746"/>
                </a:solidFill>
                <a:latin typeface="Wingdings"/>
                <a:cs typeface="Wingdings"/>
              </a:rPr>
              <a:t></a:t>
            </a:r>
            <a:r>
              <a:rPr sz="1800" spc="-80" dirty="0">
                <a:solidFill>
                  <a:srgbClr val="272746"/>
                </a:solidFill>
                <a:latin typeface="Times New Roman"/>
                <a:cs typeface="Times New Roman"/>
              </a:rPr>
              <a:t> </a:t>
            </a:r>
            <a:r>
              <a:rPr sz="1800" b="1" spc="114" dirty="0">
                <a:solidFill>
                  <a:srgbClr val="272746"/>
                </a:solidFill>
                <a:latin typeface="Calibri"/>
                <a:cs typeface="Calibri"/>
              </a:rPr>
              <a:t>ends</a:t>
            </a:r>
            <a:r>
              <a:rPr sz="1800" b="1" spc="-5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25" dirty="0" smtClean="0">
                <a:solidFill>
                  <a:srgbClr val="272746"/>
                </a:solidFill>
                <a:latin typeface="Calibri"/>
                <a:cs typeface="Calibri"/>
              </a:rPr>
              <a:t>in</a:t>
            </a:r>
            <a:r>
              <a:rPr lang="en-US" sz="1800" b="1" spc="25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 smtClean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60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left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renal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40" dirty="0">
                <a:solidFill>
                  <a:srgbClr val="272746"/>
                </a:solidFill>
                <a:latin typeface="Calibri"/>
                <a:cs typeface="Calibri"/>
              </a:rPr>
              <a:t>vein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6036" y="636522"/>
            <a:ext cx="5037963" cy="450697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lated imag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062" y="133350"/>
            <a:ext cx="585513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349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ovary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9000" y="1226900"/>
            <a:ext cx="7588200" cy="847027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185"/>
              </a:spcBef>
              <a:buFont typeface="Wingdings" panose="05000000000000000000" pitchFamily="2" charset="2"/>
              <a:buChar char="v"/>
            </a:pPr>
            <a:r>
              <a:rPr sz="1800" b="1" spc="90" dirty="0">
                <a:solidFill>
                  <a:srgbClr val="FF0000"/>
                </a:solidFill>
                <a:latin typeface="Calibri"/>
                <a:cs typeface="Calibri"/>
              </a:rPr>
              <a:t>Lymphatic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drainage: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into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lateral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pre-</a:t>
            </a: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aortic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72746"/>
                </a:solidFill>
                <a:latin typeface="Calibri"/>
                <a:cs typeface="Calibri"/>
              </a:rPr>
              <a:t>lymph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nodes.</a:t>
            </a:r>
            <a:endParaRPr sz="18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v"/>
            </a:pP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Nerve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FF0000"/>
                </a:solidFill>
                <a:latin typeface="Calibri"/>
                <a:cs typeface="Calibri"/>
              </a:rPr>
              <a:t>supply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: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by</a:t>
            </a:r>
            <a:r>
              <a:rPr sz="1800" b="1" spc="-5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autonomic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272746"/>
                </a:solidFill>
                <a:latin typeface="Calibri"/>
                <a:cs typeface="Calibri"/>
              </a:rPr>
              <a:t>plexus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around</a:t>
            </a:r>
            <a:r>
              <a:rPr sz="1800" b="1" spc="-5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ovarian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35" dirty="0">
                <a:solidFill>
                  <a:srgbClr val="272746"/>
                </a:solidFill>
                <a:latin typeface="Calibri"/>
                <a:cs typeface="Calibri"/>
              </a:rPr>
              <a:t>artery.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dirty="0"/>
              <a:t>uterine</a:t>
            </a:r>
            <a:r>
              <a:rPr spc="-90" dirty="0"/>
              <a:t> </a:t>
            </a:r>
            <a:r>
              <a:rPr spc="-20" dirty="0"/>
              <a:t>tube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2165" y="1102359"/>
            <a:ext cx="3435985" cy="3726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483870" indent="-285750">
              <a:lnSpc>
                <a:spcPct val="1501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two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uterine</a:t>
            </a:r>
            <a:r>
              <a:rPr sz="1800" b="1" spc="-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tubes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are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35" dirty="0">
                <a:solidFill>
                  <a:srgbClr val="272746"/>
                </a:solidFill>
                <a:latin typeface="Calibri"/>
                <a:cs typeface="Calibri"/>
              </a:rPr>
              <a:t>on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either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5" dirty="0">
                <a:solidFill>
                  <a:srgbClr val="FF0000"/>
                </a:solidFill>
                <a:latin typeface="Calibri"/>
                <a:cs typeface="Calibri"/>
              </a:rPr>
              <a:t>side</a:t>
            </a:r>
            <a:r>
              <a:rPr sz="1800" b="1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FF0000"/>
                </a:solidFill>
                <a:latin typeface="Calibri"/>
                <a:cs typeface="Calibri"/>
              </a:rPr>
              <a:t>uterus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§"/>
            </a:pPr>
            <a:r>
              <a:rPr sz="1800" b="1" spc="135" dirty="0">
                <a:solidFill>
                  <a:srgbClr val="272746"/>
                </a:solidFill>
                <a:latin typeface="Calibri"/>
                <a:cs typeface="Calibri"/>
              </a:rPr>
              <a:t>Each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tube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0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10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170" dirty="0">
                <a:solidFill>
                  <a:srgbClr val="FF0000"/>
                </a:solidFill>
                <a:latin typeface="Calibri"/>
                <a:cs typeface="Calibri"/>
              </a:rPr>
              <a:t>cm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long.</a:t>
            </a:r>
            <a:endParaRPr sz="1800" dirty="0">
              <a:latin typeface="Calibri"/>
              <a:cs typeface="Calibri"/>
            </a:endParaRPr>
          </a:p>
          <a:p>
            <a:pPr marL="298450" marR="5080" indent="-285750">
              <a:lnSpc>
                <a:spcPts val="3240"/>
              </a:lnSpc>
              <a:spcBef>
                <a:spcPts val="285"/>
              </a:spcBef>
              <a:buFont typeface="Wingdings" panose="05000000000000000000" pitchFamily="2" charset="2"/>
              <a:buChar char="§"/>
            </a:pP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It </a:t>
            </a:r>
            <a:r>
              <a:rPr sz="1800" b="1" spc="105" dirty="0">
                <a:solidFill>
                  <a:srgbClr val="FF0000"/>
                </a:solidFill>
                <a:latin typeface="Calibri"/>
                <a:cs typeface="Calibri"/>
              </a:rPr>
              <a:t>opens</a:t>
            </a:r>
            <a:r>
              <a:rPr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medially</a:t>
            </a:r>
            <a:r>
              <a:rPr sz="1800" b="1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into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40" dirty="0">
                <a:solidFill>
                  <a:srgbClr val="FF0000"/>
                </a:solidFill>
                <a:latin typeface="Calibri"/>
                <a:cs typeface="Calibri"/>
              </a:rPr>
              <a:t>uterine</a:t>
            </a:r>
            <a:r>
              <a:rPr sz="1800" b="1" spc="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cavity.</a:t>
            </a:r>
            <a:endParaRPr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98450" marR="98425" indent="-285750">
              <a:lnSpc>
                <a:spcPts val="3240"/>
              </a:lnSpc>
              <a:buFont typeface="Wingdings" panose="05000000000000000000" pitchFamily="2" charset="2"/>
              <a:buChar char="§"/>
            </a:pP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It</a:t>
            </a:r>
            <a:r>
              <a:rPr sz="1800" b="1" spc="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5" dirty="0">
                <a:solidFill>
                  <a:srgbClr val="FF0000"/>
                </a:solidFill>
                <a:latin typeface="Calibri"/>
                <a:cs typeface="Calibri"/>
              </a:rPr>
              <a:t>opens</a:t>
            </a:r>
            <a:r>
              <a:rPr sz="180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FF0000"/>
                </a:solidFill>
                <a:latin typeface="Calibri"/>
                <a:cs typeface="Calibri"/>
              </a:rPr>
              <a:t>laterally</a:t>
            </a:r>
            <a:r>
              <a:rPr sz="1800" b="1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into</a:t>
            </a:r>
            <a:r>
              <a:rPr sz="1800" b="1" spc="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25" dirty="0">
                <a:solidFill>
                  <a:srgbClr val="272746"/>
                </a:solidFill>
                <a:latin typeface="Calibri"/>
                <a:cs typeface="Calibri"/>
              </a:rPr>
              <a:t>the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peritoneal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cavity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in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region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of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40" dirty="0">
                <a:solidFill>
                  <a:srgbClr val="272746"/>
                </a:solidFill>
                <a:latin typeface="Calibri"/>
                <a:cs typeface="Calibri"/>
              </a:rPr>
              <a:t>ovary.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6200" y="1200150"/>
            <a:ext cx="5066919" cy="31623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dirty="0"/>
              <a:t>uterine</a:t>
            </a:r>
            <a:r>
              <a:rPr spc="-90" dirty="0"/>
              <a:t> </a:t>
            </a:r>
            <a:r>
              <a:rPr spc="-20" dirty="0"/>
              <a:t>tube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5808" y="904493"/>
            <a:ext cx="8709152" cy="2879250"/>
          </a:xfrm>
          <a:prstGeom prst="rect">
            <a:avLst/>
          </a:prstGeom>
        </p:spPr>
        <p:txBody>
          <a:bodyPr vert="horz" wrap="square" lIns="0" tIns="280924" rIns="0" bIns="0" rtlCol="0">
            <a:spAutoFit/>
          </a:bodyPr>
          <a:lstStyle/>
          <a:p>
            <a:pPr marL="767080" marR="251460" indent="-2857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spc="60" dirty="0"/>
              <a:t>The</a:t>
            </a:r>
            <a:r>
              <a:rPr spc="-20" dirty="0"/>
              <a:t> </a:t>
            </a:r>
            <a:r>
              <a:rPr spc="55" dirty="0"/>
              <a:t>uterine</a:t>
            </a:r>
            <a:r>
              <a:rPr spc="-5" dirty="0"/>
              <a:t> </a:t>
            </a:r>
            <a:r>
              <a:rPr spc="65" dirty="0"/>
              <a:t>tube</a:t>
            </a:r>
            <a:r>
              <a:rPr spc="-15" dirty="0"/>
              <a:t> </a:t>
            </a:r>
            <a:r>
              <a:rPr spc="125" dirty="0"/>
              <a:t>is</a:t>
            </a:r>
            <a:r>
              <a:rPr spc="-20" dirty="0"/>
              <a:t> </a:t>
            </a:r>
            <a:r>
              <a:rPr spc="65" dirty="0"/>
              <a:t>divided</a:t>
            </a:r>
            <a:r>
              <a:rPr spc="-10" dirty="0"/>
              <a:t> </a:t>
            </a:r>
            <a:r>
              <a:rPr dirty="0"/>
              <a:t>into</a:t>
            </a:r>
            <a:r>
              <a:rPr spc="-10" dirty="0"/>
              <a:t> </a:t>
            </a:r>
            <a:r>
              <a:rPr dirty="0">
                <a:solidFill>
                  <a:srgbClr val="FF0000"/>
                </a:solidFill>
              </a:rPr>
              <a:t>4</a:t>
            </a:r>
            <a:r>
              <a:rPr spc="-15" dirty="0">
                <a:solidFill>
                  <a:srgbClr val="FF0000"/>
                </a:solidFill>
              </a:rPr>
              <a:t> </a:t>
            </a:r>
            <a:r>
              <a:rPr spc="80" dirty="0">
                <a:solidFill>
                  <a:srgbClr val="FF0000"/>
                </a:solidFill>
              </a:rPr>
              <a:t>parts</a:t>
            </a:r>
            <a:r>
              <a:rPr spc="-35" dirty="0">
                <a:solidFill>
                  <a:srgbClr val="FF0000"/>
                </a:solidFill>
              </a:rPr>
              <a:t> </a:t>
            </a:r>
            <a:r>
              <a:rPr spc="65" dirty="0"/>
              <a:t>arranged</a:t>
            </a:r>
            <a:r>
              <a:rPr spc="-35" dirty="0"/>
              <a:t> </a:t>
            </a:r>
            <a:r>
              <a:rPr spc="55" dirty="0"/>
              <a:t>from</a:t>
            </a:r>
            <a:r>
              <a:rPr spc="-15" dirty="0"/>
              <a:t> </a:t>
            </a:r>
            <a:r>
              <a:rPr spc="50" dirty="0"/>
              <a:t>the</a:t>
            </a:r>
            <a:r>
              <a:rPr spc="-25" dirty="0"/>
              <a:t> </a:t>
            </a:r>
            <a:r>
              <a:rPr spc="100" dirty="0"/>
              <a:t>surface</a:t>
            </a:r>
            <a:r>
              <a:rPr spc="-1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spc="50" dirty="0"/>
              <a:t>the</a:t>
            </a:r>
            <a:r>
              <a:rPr spc="-20" dirty="0"/>
              <a:t> </a:t>
            </a:r>
            <a:r>
              <a:rPr spc="40" dirty="0"/>
              <a:t>ovary </a:t>
            </a:r>
            <a:r>
              <a:rPr spc="70" dirty="0" smtClean="0"/>
              <a:t>to</a:t>
            </a:r>
            <a:r>
              <a:rPr spc="-45" dirty="0" smtClean="0"/>
              <a:t> </a:t>
            </a:r>
            <a:r>
              <a:rPr spc="50" dirty="0"/>
              <a:t>the</a:t>
            </a:r>
            <a:r>
              <a:rPr spc="-35" dirty="0"/>
              <a:t> </a:t>
            </a:r>
            <a:r>
              <a:rPr spc="60" dirty="0"/>
              <a:t>uterus:</a:t>
            </a:r>
          </a:p>
          <a:p>
            <a:pPr marL="798513" indent="-317500">
              <a:lnSpc>
                <a:spcPct val="100000"/>
              </a:lnSpc>
              <a:spcBef>
                <a:spcPts val="780"/>
              </a:spcBef>
            </a:pPr>
            <a:r>
              <a:rPr lang="en-US" spc="55" dirty="0" smtClean="0">
                <a:solidFill>
                  <a:srgbClr val="FF0000"/>
                </a:solidFill>
              </a:rPr>
              <a:t>     </a:t>
            </a:r>
            <a:r>
              <a:rPr spc="55" dirty="0" smtClean="0">
                <a:solidFill>
                  <a:srgbClr val="FF0000"/>
                </a:solidFill>
              </a:rPr>
              <a:t>1.The</a:t>
            </a:r>
            <a:r>
              <a:rPr spc="-20" dirty="0" smtClean="0">
                <a:solidFill>
                  <a:srgbClr val="FF0000"/>
                </a:solidFill>
              </a:rPr>
              <a:t> </a:t>
            </a:r>
            <a:r>
              <a:rPr spc="65" dirty="0">
                <a:solidFill>
                  <a:srgbClr val="FF0000"/>
                </a:solidFill>
              </a:rPr>
              <a:t>infundibulum</a:t>
            </a:r>
            <a:r>
              <a:rPr spc="65" dirty="0"/>
              <a:t>:</a:t>
            </a:r>
            <a:r>
              <a:rPr spc="20" dirty="0"/>
              <a:t> </a:t>
            </a:r>
            <a:r>
              <a:rPr spc="90" dirty="0"/>
              <a:t>(2cm</a:t>
            </a:r>
            <a:r>
              <a:rPr spc="-5" dirty="0"/>
              <a:t> </a:t>
            </a:r>
            <a:r>
              <a:rPr dirty="0"/>
              <a:t>long)</a:t>
            </a:r>
            <a:r>
              <a:rPr spc="-5" dirty="0"/>
              <a:t> </a:t>
            </a:r>
            <a:r>
              <a:rPr dirty="0"/>
              <a:t>It</a:t>
            </a:r>
            <a:r>
              <a:rPr spc="-25" dirty="0"/>
              <a:t> </a:t>
            </a:r>
            <a:r>
              <a:rPr spc="125" dirty="0"/>
              <a:t>is</a:t>
            </a:r>
            <a:r>
              <a:rPr spc="-10" dirty="0"/>
              <a:t> </a:t>
            </a:r>
            <a:r>
              <a:rPr spc="60" dirty="0"/>
              <a:t>the</a:t>
            </a:r>
            <a:r>
              <a:rPr spc="-10" dirty="0"/>
              <a:t> </a:t>
            </a:r>
            <a:r>
              <a:rPr spc="75" dirty="0">
                <a:solidFill>
                  <a:srgbClr val="FF0000"/>
                </a:solidFill>
              </a:rPr>
              <a:t>funnel</a:t>
            </a:r>
            <a:r>
              <a:rPr spc="-20" dirty="0">
                <a:solidFill>
                  <a:srgbClr val="FF0000"/>
                </a:solidFill>
              </a:rPr>
              <a:t> </a:t>
            </a:r>
            <a:r>
              <a:rPr spc="70" dirty="0" smtClean="0">
                <a:solidFill>
                  <a:srgbClr val="FF0000"/>
                </a:solidFill>
              </a:rPr>
              <a:t>lateral</a:t>
            </a:r>
            <a:r>
              <a:rPr spc="-10" dirty="0" smtClean="0">
                <a:solidFill>
                  <a:srgbClr val="FF0000"/>
                </a:solidFill>
              </a:rPr>
              <a:t> </a:t>
            </a:r>
            <a:r>
              <a:rPr spc="50" dirty="0">
                <a:solidFill>
                  <a:srgbClr val="FF0000"/>
                </a:solidFill>
              </a:rPr>
              <a:t>part</a:t>
            </a:r>
            <a:r>
              <a:rPr spc="-30" dirty="0">
                <a:solidFill>
                  <a:srgbClr val="FF0000"/>
                </a:solidFill>
              </a:rPr>
              <a:t> </a:t>
            </a:r>
            <a:r>
              <a:rPr dirty="0"/>
              <a:t>of</a:t>
            </a:r>
            <a:r>
              <a:rPr spc="-5" dirty="0"/>
              <a:t> </a:t>
            </a:r>
            <a:r>
              <a:rPr spc="60" dirty="0"/>
              <a:t>the</a:t>
            </a:r>
            <a:r>
              <a:rPr spc="-20" dirty="0"/>
              <a:t> </a:t>
            </a:r>
            <a:r>
              <a:rPr spc="40" dirty="0"/>
              <a:t>uterine</a:t>
            </a:r>
          </a:p>
          <a:p>
            <a:pPr marL="1030288" marR="290195" indent="-549275">
              <a:lnSpc>
                <a:spcPct val="150000"/>
              </a:lnSpc>
            </a:pPr>
            <a:r>
              <a:rPr lang="en-US" spc="65" dirty="0" smtClean="0"/>
              <a:t>         </a:t>
            </a:r>
            <a:r>
              <a:rPr spc="65" dirty="0" smtClean="0"/>
              <a:t>tube.</a:t>
            </a:r>
            <a:r>
              <a:rPr spc="-50" dirty="0" smtClean="0"/>
              <a:t> </a:t>
            </a:r>
            <a:r>
              <a:rPr dirty="0" smtClean="0"/>
              <a:t>It</a:t>
            </a:r>
            <a:r>
              <a:rPr spc="125" dirty="0" smtClean="0"/>
              <a:t>s</a:t>
            </a:r>
            <a:r>
              <a:rPr spc="-25" dirty="0" smtClean="0"/>
              <a:t> </a:t>
            </a:r>
            <a:r>
              <a:rPr spc="75" dirty="0" smtClean="0"/>
              <a:t>edge</a:t>
            </a:r>
            <a:r>
              <a:rPr spc="-40" dirty="0" smtClean="0"/>
              <a:t> </a:t>
            </a:r>
            <a:r>
              <a:rPr spc="125" dirty="0"/>
              <a:t>has</a:t>
            </a:r>
            <a:r>
              <a:rPr spc="-55" dirty="0"/>
              <a:t> </a:t>
            </a:r>
            <a:r>
              <a:rPr spc="50" dirty="0" smtClean="0">
                <a:solidFill>
                  <a:srgbClr val="FF0000"/>
                </a:solidFill>
              </a:rPr>
              <a:t>fimbriae</a:t>
            </a:r>
            <a:r>
              <a:rPr lang="en-US" spc="50" dirty="0" smtClean="0">
                <a:solidFill>
                  <a:srgbClr val="FF0000"/>
                </a:solidFill>
              </a:rPr>
              <a:t> which</a:t>
            </a:r>
            <a:r>
              <a:rPr spc="-10" dirty="0" smtClean="0"/>
              <a:t> </a:t>
            </a:r>
            <a:r>
              <a:rPr spc="65" dirty="0"/>
              <a:t>are</a:t>
            </a:r>
            <a:r>
              <a:rPr spc="-25" dirty="0"/>
              <a:t> </a:t>
            </a:r>
            <a:r>
              <a:rPr spc="60" dirty="0"/>
              <a:t>hanging</a:t>
            </a:r>
            <a:r>
              <a:rPr spc="-25" dirty="0"/>
              <a:t> </a:t>
            </a:r>
            <a:r>
              <a:rPr dirty="0"/>
              <a:t>over</a:t>
            </a:r>
            <a:r>
              <a:rPr spc="-20" dirty="0"/>
              <a:t> </a:t>
            </a:r>
            <a:r>
              <a:rPr spc="50" dirty="0"/>
              <a:t>the</a:t>
            </a:r>
            <a:r>
              <a:rPr spc="-25" dirty="0"/>
              <a:t> </a:t>
            </a:r>
            <a:r>
              <a:rPr spc="50" dirty="0" smtClean="0"/>
              <a:t>ovary</a:t>
            </a:r>
            <a:r>
              <a:rPr lang="en-US" spc="50" dirty="0" smtClean="0"/>
              <a:t> and </a:t>
            </a:r>
            <a:r>
              <a:rPr spc="-20" dirty="0" smtClean="0"/>
              <a:t> </a:t>
            </a:r>
            <a:r>
              <a:rPr spc="70" dirty="0"/>
              <a:t>one</a:t>
            </a:r>
            <a:r>
              <a:rPr spc="-2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lang="en-US" spc="-15" dirty="0" smtClean="0"/>
              <a:t>   </a:t>
            </a:r>
            <a:r>
              <a:rPr spc="75" dirty="0" smtClean="0"/>
              <a:t>the</a:t>
            </a:r>
            <a:r>
              <a:rPr lang="en-US" spc="75" dirty="0" smtClean="0"/>
              <a:t>se</a:t>
            </a:r>
            <a:r>
              <a:rPr spc="-20" dirty="0" smtClean="0"/>
              <a:t> </a:t>
            </a:r>
            <a:r>
              <a:rPr lang="en-US" spc="-20" dirty="0" smtClean="0"/>
              <a:t>fimbriae </a:t>
            </a:r>
            <a:r>
              <a:rPr spc="125" dirty="0" smtClean="0"/>
              <a:t>is</a:t>
            </a:r>
            <a:r>
              <a:rPr spc="-20" dirty="0" smtClean="0"/>
              <a:t> </a:t>
            </a:r>
            <a:r>
              <a:rPr spc="65" dirty="0"/>
              <a:t>long</a:t>
            </a:r>
            <a:r>
              <a:rPr spc="-5" dirty="0"/>
              <a:t> </a:t>
            </a:r>
            <a:r>
              <a:rPr spc="80" dirty="0"/>
              <a:t>and</a:t>
            </a:r>
            <a:r>
              <a:rPr spc="-35" dirty="0"/>
              <a:t> </a:t>
            </a:r>
            <a:r>
              <a:rPr spc="65" dirty="0"/>
              <a:t>termed</a:t>
            </a:r>
            <a:r>
              <a:rPr spc="5" dirty="0"/>
              <a:t> </a:t>
            </a:r>
            <a:r>
              <a:rPr spc="45" dirty="0">
                <a:solidFill>
                  <a:srgbClr val="FF0000"/>
                </a:solidFill>
              </a:rPr>
              <a:t>ovarian </a:t>
            </a:r>
            <a:r>
              <a:rPr spc="60" dirty="0">
                <a:solidFill>
                  <a:srgbClr val="FF0000"/>
                </a:solidFill>
              </a:rPr>
              <a:t>fimbria</a:t>
            </a:r>
            <a:r>
              <a:rPr spc="60" dirty="0" smtClean="0"/>
              <a:t>.</a:t>
            </a:r>
            <a:endParaRPr lang="en-US" spc="60" dirty="0" smtClean="0"/>
          </a:p>
          <a:p>
            <a:pPr marL="1089025" marR="290195" indent="-11588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spc="-5" dirty="0" smtClean="0"/>
              <a:t> </a:t>
            </a:r>
            <a:r>
              <a:rPr spc="60" dirty="0"/>
              <a:t>In</a:t>
            </a:r>
            <a:r>
              <a:rPr spc="-30" dirty="0"/>
              <a:t> </a:t>
            </a:r>
            <a:r>
              <a:rPr spc="50" dirty="0"/>
              <a:t>the</a:t>
            </a:r>
            <a:r>
              <a:rPr spc="-20" dirty="0"/>
              <a:t> </a:t>
            </a:r>
            <a:r>
              <a:rPr spc="55" dirty="0">
                <a:solidFill>
                  <a:srgbClr val="FF0000"/>
                </a:solidFill>
              </a:rPr>
              <a:t>bottom</a:t>
            </a:r>
            <a:r>
              <a:rPr spc="-1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spc="50" dirty="0"/>
              <a:t>the</a:t>
            </a:r>
            <a:r>
              <a:rPr spc="-20" dirty="0"/>
              <a:t> </a:t>
            </a:r>
            <a:r>
              <a:rPr spc="75" dirty="0"/>
              <a:t>infundibulum</a:t>
            </a:r>
            <a:r>
              <a:rPr dirty="0"/>
              <a:t> </a:t>
            </a:r>
            <a:r>
              <a:rPr spc="125" dirty="0"/>
              <a:t>is</a:t>
            </a:r>
            <a:r>
              <a:rPr spc="-15" dirty="0"/>
              <a:t> </a:t>
            </a:r>
            <a:r>
              <a:rPr spc="50" dirty="0"/>
              <a:t>the</a:t>
            </a:r>
            <a:r>
              <a:rPr spc="-20" dirty="0"/>
              <a:t> </a:t>
            </a:r>
            <a:r>
              <a:rPr spc="65" dirty="0"/>
              <a:t>opening</a:t>
            </a:r>
            <a:r>
              <a:rPr spc="-1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spc="50" dirty="0"/>
              <a:t>the</a:t>
            </a:r>
            <a:r>
              <a:rPr spc="-15" dirty="0"/>
              <a:t> </a:t>
            </a:r>
            <a:r>
              <a:rPr spc="60" dirty="0"/>
              <a:t>tube</a:t>
            </a:r>
            <a:r>
              <a:rPr spc="380" dirty="0"/>
              <a:t> </a:t>
            </a:r>
            <a:r>
              <a:rPr dirty="0"/>
              <a:t>into</a:t>
            </a:r>
            <a:r>
              <a:rPr spc="-10" dirty="0"/>
              <a:t> </a:t>
            </a:r>
            <a:r>
              <a:rPr spc="25" dirty="0"/>
              <a:t>the </a:t>
            </a:r>
            <a:r>
              <a:rPr spc="60" dirty="0"/>
              <a:t>peritoneal</a:t>
            </a:r>
            <a:r>
              <a:rPr spc="-45" dirty="0"/>
              <a:t> </a:t>
            </a:r>
            <a:r>
              <a:rPr spc="70" dirty="0"/>
              <a:t>cavity</a:t>
            </a:r>
            <a:r>
              <a:rPr spc="-45" dirty="0"/>
              <a:t> </a:t>
            </a:r>
            <a:r>
              <a:rPr dirty="0"/>
              <a:t>(</a:t>
            </a:r>
            <a:r>
              <a:rPr spc="-50" dirty="0"/>
              <a:t> </a:t>
            </a:r>
            <a:r>
              <a:rPr spc="85" dirty="0">
                <a:solidFill>
                  <a:srgbClr val="FF0000"/>
                </a:solidFill>
              </a:rPr>
              <a:t>abdominal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55" dirty="0">
                <a:solidFill>
                  <a:srgbClr val="FF0000"/>
                </a:solidFill>
              </a:rPr>
              <a:t>ostium</a:t>
            </a:r>
            <a:r>
              <a:rPr spc="55" dirty="0"/>
              <a:t>).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0126" y="197700"/>
            <a:ext cx="5813679" cy="474814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dirty="0"/>
              <a:t>uterine</a:t>
            </a:r>
            <a:r>
              <a:rPr spc="-90" dirty="0"/>
              <a:t> </a:t>
            </a:r>
            <a:r>
              <a:rPr spc="-20" dirty="0"/>
              <a:t>tube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808" y="1204975"/>
            <a:ext cx="4302125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marR="5080" indent="-114300" algn="just">
              <a:lnSpc>
                <a:spcPct val="150000"/>
              </a:lnSpc>
              <a:spcBef>
                <a:spcPts val="100"/>
              </a:spcBef>
              <a:buAutoNum type="arabicPeriod" startAt="2"/>
              <a:tabLst>
                <a:tab pos="248920" algn="l"/>
              </a:tabLst>
            </a:pP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FF0000"/>
                </a:solidFill>
                <a:latin typeface="Calibri"/>
                <a:cs typeface="Calibri"/>
              </a:rPr>
              <a:t>ampulla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(5cm):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It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FF0000"/>
                </a:solidFill>
                <a:latin typeface="Calibri"/>
                <a:cs typeface="Calibri"/>
              </a:rPr>
              <a:t>longest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and </a:t>
            </a: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widest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part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tube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it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site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of </a:t>
            </a:r>
            <a:r>
              <a:rPr sz="1800" b="1" spc="45" dirty="0">
                <a:solidFill>
                  <a:srgbClr val="FF0000"/>
                </a:solidFill>
                <a:latin typeface="Calibri"/>
                <a:cs typeface="Calibri"/>
              </a:rPr>
              <a:t>fertilization</a:t>
            </a:r>
            <a:r>
              <a:rPr sz="1800" b="1" spc="45" dirty="0" smtClean="0">
                <a:solidFill>
                  <a:srgbClr val="272746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171450" marR="124460" indent="76200">
              <a:lnSpc>
                <a:spcPct val="150100"/>
              </a:lnSpc>
              <a:buAutoNum type="arabicPeriod" startAt="2"/>
              <a:tabLst>
                <a:tab pos="248920" algn="l"/>
                <a:tab pos="2846070" algn="l"/>
              </a:tabLst>
            </a:pP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FF0000"/>
                </a:solidFill>
                <a:latin typeface="Calibri"/>
                <a:cs typeface="Calibri"/>
              </a:rPr>
              <a:t>isthmus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(2cm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long):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	</a:t>
            </a:r>
            <a:r>
              <a:rPr sz="1800" b="1" spc="125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30" dirty="0">
                <a:solidFill>
                  <a:srgbClr val="FF0000"/>
                </a:solidFill>
                <a:latin typeface="Calibri"/>
                <a:cs typeface="Calibri"/>
              </a:rPr>
              <a:t>part</a:t>
            </a:r>
            <a:r>
              <a:rPr sz="1800" b="1" spc="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FF0000"/>
                </a:solidFill>
                <a:latin typeface="Calibri"/>
                <a:cs typeface="Calibri"/>
              </a:rPr>
              <a:t>lateral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uterus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,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it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forms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medial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1/5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uterine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tube.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8028" y="1174356"/>
            <a:ext cx="4855972" cy="29241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dirty="0"/>
              <a:t>uterine</a:t>
            </a:r>
            <a:r>
              <a:rPr spc="-90" dirty="0"/>
              <a:t> </a:t>
            </a:r>
            <a:r>
              <a:rPr spc="-20" dirty="0"/>
              <a:t>tube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5808" y="904493"/>
            <a:ext cx="8709152" cy="1844715"/>
          </a:xfrm>
          <a:prstGeom prst="rect">
            <a:avLst/>
          </a:prstGeom>
        </p:spPr>
        <p:txBody>
          <a:bodyPr vert="horz" wrap="square" lIns="0" tIns="7245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pc="55" dirty="0"/>
              <a:t>4.</a:t>
            </a:r>
            <a:r>
              <a:rPr dirty="0"/>
              <a:t> </a:t>
            </a:r>
            <a:r>
              <a:rPr spc="60" dirty="0"/>
              <a:t>The</a:t>
            </a:r>
            <a:r>
              <a:rPr dirty="0"/>
              <a:t> </a:t>
            </a:r>
            <a:r>
              <a:rPr spc="60" dirty="0">
                <a:solidFill>
                  <a:srgbClr val="FF0000"/>
                </a:solidFill>
              </a:rPr>
              <a:t>intramural</a:t>
            </a:r>
            <a:r>
              <a:rPr spc="5" dirty="0">
                <a:solidFill>
                  <a:srgbClr val="FF0000"/>
                </a:solidFill>
              </a:rPr>
              <a:t> </a:t>
            </a:r>
            <a:r>
              <a:rPr spc="20" dirty="0">
                <a:solidFill>
                  <a:srgbClr val="FF0000"/>
                </a:solidFill>
              </a:rPr>
              <a:t>(interstitial)</a:t>
            </a:r>
            <a:r>
              <a:rPr spc="25" dirty="0">
                <a:solidFill>
                  <a:srgbClr val="FF0000"/>
                </a:solidFill>
              </a:rPr>
              <a:t> </a:t>
            </a:r>
            <a:r>
              <a:rPr spc="50" dirty="0">
                <a:solidFill>
                  <a:srgbClr val="FF0000"/>
                </a:solidFill>
              </a:rPr>
              <a:t>part</a:t>
            </a:r>
            <a:r>
              <a:rPr spc="-5" dirty="0">
                <a:solidFill>
                  <a:srgbClr val="FF0000"/>
                </a:solidFill>
              </a:rPr>
              <a:t> </a:t>
            </a:r>
            <a:r>
              <a:rPr spc="10" dirty="0"/>
              <a:t>( </a:t>
            </a:r>
            <a:r>
              <a:rPr spc="50" dirty="0"/>
              <a:t>1cm):</a:t>
            </a:r>
          </a:p>
          <a:p>
            <a:pPr marL="298450" indent="-15875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§"/>
            </a:pPr>
            <a:r>
              <a:rPr dirty="0"/>
              <a:t>It</a:t>
            </a:r>
            <a:r>
              <a:rPr spc="-35" dirty="0"/>
              <a:t> </a:t>
            </a:r>
            <a:r>
              <a:rPr spc="125" dirty="0"/>
              <a:t>is</a:t>
            </a:r>
            <a:r>
              <a:rPr spc="-30" dirty="0"/>
              <a:t> </a:t>
            </a:r>
            <a:r>
              <a:rPr spc="60" dirty="0"/>
              <a:t>the</a:t>
            </a:r>
            <a:r>
              <a:rPr spc="-40" dirty="0"/>
              <a:t> </a:t>
            </a:r>
            <a:r>
              <a:rPr spc="50" dirty="0"/>
              <a:t>part</a:t>
            </a:r>
            <a:r>
              <a:rPr spc="-50" dirty="0"/>
              <a:t> </a:t>
            </a:r>
            <a:r>
              <a:rPr spc="75" dirty="0"/>
              <a:t>piercing</a:t>
            </a:r>
            <a:r>
              <a:rPr spc="-10" dirty="0"/>
              <a:t> </a:t>
            </a:r>
            <a:r>
              <a:rPr spc="60" dirty="0"/>
              <a:t>the</a:t>
            </a:r>
            <a:r>
              <a:rPr spc="-40" dirty="0"/>
              <a:t> </a:t>
            </a:r>
            <a:r>
              <a:rPr spc="50" dirty="0">
                <a:solidFill>
                  <a:srgbClr val="FF0000"/>
                </a:solidFill>
              </a:rPr>
              <a:t>uterine</a:t>
            </a:r>
            <a:r>
              <a:rPr spc="-15" dirty="0">
                <a:solidFill>
                  <a:srgbClr val="FF0000"/>
                </a:solidFill>
              </a:rPr>
              <a:t> </a:t>
            </a:r>
            <a:r>
              <a:rPr spc="45" dirty="0">
                <a:solidFill>
                  <a:srgbClr val="FF0000"/>
                </a:solidFill>
              </a:rPr>
              <a:t>wall</a:t>
            </a:r>
            <a:r>
              <a:rPr spc="45" dirty="0"/>
              <a:t>.</a:t>
            </a:r>
          </a:p>
          <a:p>
            <a:pPr marL="298450" indent="-15875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§"/>
            </a:pPr>
            <a:r>
              <a:rPr dirty="0"/>
              <a:t>It</a:t>
            </a:r>
            <a:r>
              <a:rPr spc="-40" dirty="0"/>
              <a:t> </a:t>
            </a:r>
            <a:r>
              <a:rPr spc="125" dirty="0"/>
              <a:t>is</a:t>
            </a:r>
            <a:r>
              <a:rPr spc="-25" dirty="0"/>
              <a:t> </a:t>
            </a:r>
            <a:r>
              <a:rPr spc="50" dirty="0"/>
              <a:t>the</a:t>
            </a:r>
            <a:r>
              <a:rPr spc="-35" dirty="0"/>
              <a:t> </a:t>
            </a:r>
            <a:r>
              <a:rPr spc="65" dirty="0">
                <a:solidFill>
                  <a:srgbClr val="FF0000"/>
                </a:solidFill>
              </a:rPr>
              <a:t>narrowest</a:t>
            </a:r>
            <a:r>
              <a:rPr spc="-25" dirty="0">
                <a:solidFill>
                  <a:srgbClr val="FF0000"/>
                </a:solidFill>
              </a:rPr>
              <a:t> </a:t>
            </a:r>
            <a:r>
              <a:rPr spc="80" dirty="0">
                <a:solidFill>
                  <a:srgbClr val="FF0000"/>
                </a:solidFill>
              </a:rPr>
              <a:t>and</a:t>
            </a:r>
            <a:r>
              <a:rPr spc="-40" dirty="0">
                <a:solidFill>
                  <a:srgbClr val="FF0000"/>
                </a:solidFill>
              </a:rPr>
              <a:t> </a:t>
            </a:r>
            <a:r>
              <a:rPr spc="65" dirty="0">
                <a:solidFill>
                  <a:srgbClr val="FF0000"/>
                </a:solidFill>
              </a:rPr>
              <a:t>shortest</a:t>
            </a:r>
            <a:r>
              <a:rPr spc="65" dirty="0"/>
              <a:t>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8028" y="1174356"/>
            <a:ext cx="4855972" cy="29241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dirty="0"/>
              <a:t>uterine</a:t>
            </a:r>
            <a:r>
              <a:rPr spc="-90" dirty="0"/>
              <a:t> </a:t>
            </a:r>
            <a:r>
              <a:rPr spc="-20" dirty="0"/>
              <a:t>tube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808" y="1204975"/>
            <a:ext cx="394271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sz="1800" b="1" spc="60" dirty="0" smtClean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0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part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of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broad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ligament between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mesovarium,</a:t>
            </a:r>
            <a:r>
              <a:rPr sz="1800" b="1" spc="-1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272746"/>
                </a:solidFill>
                <a:latin typeface="Calibri"/>
                <a:cs typeface="Calibri"/>
              </a:rPr>
              <a:t>ligament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of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ovary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5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tube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20" dirty="0">
                <a:solidFill>
                  <a:srgbClr val="272746"/>
                </a:solidFill>
                <a:latin typeface="Calibri"/>
                <a:cs typeface="Calibri"/>
              </a:rPr>
              <a:t>is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272746"/>
                </a:solidFill>
                <a:latin typeface="Calibri"/>
                <a:cs typeface="Calibri"/>
              </a:rPr>
              <a:t>known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35" dirty="0">
                <a:solidFill>
                  <a:srgbClr val="272746"/>
                </a:solidFill>
                <a:latin typeface="Calibri"/>
                <a:cs typeface="Calibri"/>
              </a:rPr>
              <a:t>as </a:t>
            </a:r>
            <a:r>
              <a:rPr sz="1800" b="1" spc="90" dirty="0">
                <a:solidFill>
                  <a:srgbClr val="FF0000"/>
                </a:solidFill>
                <a:latin typeface="Calibri"/>
                <a:cs typeface="Calibri"/>
              </a:rPr>
              <a:t>mesosalpinx.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8028" y="1174356"/>
            <a:ext cx="4855972" cy="29241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dirty="0"/>
              <a:t>uterine</a:t>
            </a:r>
            <a:r>
              <a:rPr spc="-90" dirty="0"/>
              <a:t> </a:t>
            </a:r>
            <a:r>
              <a:rPr spc="-20" dirty="0"/>
              <a:t>tube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3179" y="1504950"/>
            <a:ext cx="8121905" cy="17344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sz="1800" b="1" spc="10" dirty="0">
                <a:solidFill>
                  <a:srgbClr val="FF0000"/>
                </a:solidFill>
                <a:latin typeface="Calibri"/>
                <a:cs typeface="Calibri"/>
              </a:rPr>
              <a:t>Arterial</a:t>
            </a:r>
            <a:r>
              <a:rPr sz="1800" b="1" spc="2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75" dirty="0" err="1" smtClean="0">
                <a:solidFill>
                  <a:srgbClr val="FF0000"/>
                </a:solidFill>
                <a:latin typeface="Calibri"/>
                <a:cs typeface="Calibri"/>
              </a:rPr>
              <a:t>supply:</a:t>
            </a:r>
            <a:r>
              <a:rPr sz="1800" b="1" spc="50" dirty="0" err="1" smtClean="0">
                <a:solidFill>
                  <a:srgbClr val="272746"/>
                </a:solidFill>
                <a:latin typeface="Calibri"/>
                <a:cs typeface="Calibri"/>
              </a:rPr>
              <a:t>Medial</a:t>
            </a:r>
            <a:r>
              <a:rPr sz="1800" b="1" spc="-35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2/3</a:t>
            </a:r>
            <a:r>
              <a:rPr sz="1800" dirty="0">
                <a:solidFill>
                  <a:srgbClr val="272746"/>
                </a:solidFill>
                <a:latin typeface="Wingdings"/>
                <a:cs typeface="Wingdings"/>
              </a:rPr>
              <a:t></a:t>
            </a:r>
            <a:r>
              <a:rPr sz="1800" spc="310" dirty="0">
                <a:solidFill>
                  <a:srgbClr val="272746"/>
                </a:solidFill>
                <a:latin typeface="Times New Roman"/>
                <a:cs typeface="Times New Roman"/>
              </a:rPr>
              <a:t> </a:t>
            </a:r>
            <a:r>
              <a:rPr sz="1800" b="1" spc="50" dirty="0">
                <a:solidFill>
                  <a:srgbClr val="FF0000"/>
                </a:solidFill>
                <a:latin typeface="Calibri"/>
                <a:cs typeface="Calibri"/>
              </a:rPr>
              <a:t>uterine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artery</a:t>
            </a:r>
            <a:r>
              <a:rPr sz="1800" b="1" spc="3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and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272746"/>
                </a:solidFill>
                <a:latin typeface="Calibri"/>
                <a:cs typeface="Calibri"/>
              </a:rPr>
              <a:t>Lateral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1/3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spc="-180" dirty="0">
                <a:solidFill>
                  <a:srgbClr val="272746"/>
                </a:solidFill>
                <a:latin typeface="Wingdings"/>
                <a:cs typeface="Wingdings"/>
              </a:rPr>
              <a:t></a:t>
            </a:r>
            <a:r>
              <a:rPr sz="1800" spc="-80" dirty="0">
                <a:solidFill>
                  <a:srgbClr val="272746"/>
                </a:solidFill>
                <a:latin typeface="Times New Roman"/>
                <a:cs typeface="Times New Roman"/>
              </a:rPr>
              <a:t> </a:t>
            </a:r>
            <a:r>
              <a:rPr sz="1800" b="1" spc="60" dirty="0">
                <a:solidFill>
                  <a:srgbClr val="FF0000"/>
                </a:solidFill>
                <a:latin typeface="Calibri"/>
                <a:cs typeface="Calibri"/>
              </a:rPr>
              <a:t>ovarian</a:t>
            </a:r>
            <a:r>
              <a:rPr sz="18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artery</a:t>
            </a:r>
            <a:endParaRPr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98450" indent="-285750">
              <a:lnSpc>
                <a:spcPct val="150000"/>
              </a:lnSpc>
              <a:spcBef>
                <a:spcPts val="755"/>
              </a:spcBef>
              <a:buFont typeface="Wingdings" panose="05000000000000000000" pitchFamily="2" charset="2"/>
              <a:buChar char="v"/>
            </a:pPr>
            <a:r>
              <a:rPr sz="1800" b="1" spc="90" dirty="0">
                <a:solidFill>
                  <a:srgbClr val="FF0000"/>
                </a:solidFill>
                <a:latin typeface="Calibri"/>
                <a:cs typeface="Calibri"/>
              </a:rPr>
              <a:t>Venous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55" dirty="0" err="1" smtClean="0">
                <a:solidFill>
                  <a:srgbClr val="FF0000"/>
                </a:solidFill>
                <a:latin typeface="Calibri"/>
                <a:cs typeface="Calibri"/>
              </a:rPr>
              <a:t>drainage:</a:t>
            </a:r>
            <a:r>
              <a:rPr sz="1800" b="1" spc="60" dirty="0" err="1" smtClean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5" dirty="0" smtClean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272746"/>
                </a:solidFill>
                <a:latin typeface="Calibri"/>
                <a:cs typeface="Calibri"/>
              </a:rPr>
              <a:t>veins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5" dirty="0">
                <a:solidFill>
                  <a:srgbClr val="272746"/>
                </a:solidFill>
                <a:latin typeface="Calibri"/>
                <a:cs typeface="Calibri"/>
              </a:rPr>
              <a:t>correspond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72746"/>
                </a:solidFill>
                <a:latin typeface="Calibri"/>
                <a:cs typeface="Calibri"/>
              </a:rPr>
              <a:t>to</a:t>
            </a:r>
            <a:r>
              <a:rPr sz="1800" b="1" spc="-2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272746"/>
                </a:solidFill>
                <a:latin typeface="Calibri"/>
                <a:cs typeface="Calibri"/>
              </a:rPr>
              <a:t>the</a:t>
            </a:r>
            <a:r>
              <a:rPr sz="1800" b="1" spc="-2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 smtClean="0">
                <a:solidFill>
                  <a:srgbClr val="272746"/>
                </a:solidFill>
                <a:latin typeface="Calibri"/>
                <a:cs typeface="Calibri"/>
              </a:rPr>
              <a:t>arteries</a:t>
            </a:r>
            <a:endParaRPr sz="1800" dirty="0">
              <a:latin typeface="Calibri"/>
              <a:cs typeface="Calibri"/>
            </a:endParaRPr>
          </a:p>
          <a:p>
            <a:pPr marL="2984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Nerve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 err="1" smtClean="0">
                <a:solidFill>
                  <a:srgbClr val="272746"/>
                </a:solidFill>
                <a:latin typeface="Calibri"/>
                <a:cs typeface="Calibri"/>
              </a:rPr>
              <a:t>supply:</a:t>
            </a:r>
            <a:r>
              <a:rPr sz="1800" b="1" spc="50" dirty="0" err="1" smtClean="0">
                <a:solidFill>
                  <a:srgbClr val="FF0000"/>
                </a:solidFill>
                <a:latin typeface="Calibri"/>
                <a:cs typeface="Calibri"/>
              </a:rPr>
              <a:t>Medial</a:t>
            </a:r>
            <a:r>
              <a:rPr sz="1800" b="1" spc="-3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2/3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by</a:t>
            </a:r>
            <a:r>
              <a:rPr sz="1800" b="1" spc="-4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uterine</a:t>
            </a:r>
            <a:r>
              <a:rPr sz="1800" b="1" spc="-1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nerve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100" dirty="0">
                <a:solidFill>
                  <a:srgbClr val="272746"/>
                </a:solidFill>
                <a:latin typeface="Calibri"/>
                <a:cs typeface="Calibri"/>
              </a:rPr>
              <a:t>plexus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-60" dirty="0">
                <a:solidFill>
                  <a:srgbClr val="272746"/>
                </a:solidFill>
                <a:latin typeface="Calibri"/>
                <a:cs typeface="Calibri"/>
              </a:rPr>
              <a:t>&amp;</a:t>
            </a:r>
            <a:r>
              <a:rPr sz="1800" b="1" spc="-8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FF0000"/>
                </a:solidFill>
                <a:latin typeface="Calibri"/>
                <a:cs typeface="Calibri"/>
              </a:rPr>
              <a:t>Lateral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1/3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272746"/>
                </a:solidFill>
                <a:latin typeface="Calibri"/>
                <a:cs typeface="Calibri"/>
              </a:rPr>
              <a:t>by</a:t>
            </a:r>
            <a:r>
              <a:rPr sz="1800" b="1" spc="-4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ovarian</a:t>
            </a:r>
            <a:r>
              <a:rPr sz="1800" b="1" spc="-30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55" dirty="0">
                <a:solidFill>
                  <a:srgbClr val="272746"/>
                </a:solidFill>
                <a:latin typeface="Calibri"/>
                <a:cs typeface="Calibri"/>
              </a:rPr>
              <a:t>nerve</a:t>
            </a:r>
            <a:r>
              <a:rPr sz="1800" b="1" spc="-35" dirty="0">
                <a:solidFill>
                  <a:srgbClr val="272746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272746"/>
                </a:solidFill>
                <a:latin typeface="Calibri"/>
                <a:cs typeface="Calibri"/>
              </a:rPr>
              <a:t>plexus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dirty="0"/>
              <a:t>uterine</a:t>
            </a:r>
            <a:r>
              <a:rPr spc="-90" dirty="0"/>
              <a:t> </a:t>
            </a:r>
            <a:r>
              <a:rPr spc="-20" dirty="0"/>
              <a:t>tube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5808" y="904493"/>
            <a:ext cx="8709152" cy="1914734"/>
          </a:xfrm>
          <a:prstGeom prst="rect">
            <a:avLst/>
          </a:prstGeom>
        </p:spPr>
        <p:txBody>
          <a:bodyPr vert="horz" wrap="square" lIns="0" tIns="379836" rIns="0" bIns="0" rtlCol="0">
            <a:spAutoFit/>
          </a:bodyPr>
          <a:lstStyle/>
          <a:p>
            <a:pPr marL="767080" indent="-285750">
              <a:lnSpc>
                <a:spcPct val="100000"/>
              </a:lnSpc>
              <a:spcBef>
                <a:spcPts val="1175"/>
              </a:spcBef>
              <a:buFont typeface="Wingdings" panose="05000000000000000000" pitchFamily="2" charset="2"/>
              <a:buChar char="v"/>
            </a:pPr>
            <a:r>
              <a:rPr spc="95" dirty="0"/>
              <a:t>Lymph</a:t>
            </a:r>
            <a:r>
              <a:rPr spc="-45" dirty="0"/>
              <a:t> </a:t>
            </a:r>
            <a:r>
              <a:rPr spc="55" dirty="0"/>
              <a:t>drainage</a:t>
            </a:r>
          </a:p>
          <a:p>
            <a:pPr marL="766763" indent="-134938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§"/>
            </a:pPr>
            <a:r>
              <a:rPr dirty="0"/>
              <a:t>Most</a:t>
            </a:r>
            <a:r>
              <a:rPr spc="20" dirty="0"/>
              <a:t> </a:t>
            </a:r>
            <a:r>
              <a:rPr dirty="0"/>
              <a:t>of</a:t>
            </a:r>
            <a:r>
              <a:rPr spc="15" dirty="0"/>
              <a:t> </a:t>
            </a:r>
            <a:r>
              <a:rPr spc="70" dirty="0"/>
              <a:t>tubal</a:t>
            </a:r>
            <a:r>
              <a:rPr spc="20" dirty="0"/>
              <a:t> </a:t>
            </a:r>
            <a:r>
              <a:rPr spc="95" dirty="0"/>
              <a:t>lymphatics</a:t>
            </a:r>
            <a:r>
              <a:rPr spc="25" dirty="0"/>
              <a:t> </a:t>
            </a:r>
            <a:r>
              <a:rPr spc="-25" dirty="0" smtClean="0"/>
              <a:t>to</a:t>
            </a:r>
            <a:r>
              <a:rPr lang="en-US" spc="-25" dirty="0" smtClean="0"/>
              <a:t> </a:t>
            </a:r>
            <a:r>
              <a:rPr spc="70" dirty="0" smtClean="0">
                <a:solidFill>
                  <a:srgbClr val="FF0000"/>
                </a:solidFill>
              </a:rPr>
              <a:t>lateral</a:t>
            </a:r>
            <a:r>
              <a:rPr spc="-45" dirty="0" smtClean="0">
                <a:solidFill>
                  <a:srgbClr val="FF0000"/>
                </a:solidFill>
              </a:rPr>
              <a:t> </a:t>
            </a:r>
            <a:r>
              <a:rPr spc="75" dirty="0">
                <a:solidFill>
                  <a:srgbClr val="FF0000"/>
                </a:solidFill>
              </a:rPr>
              <a:t>aortic</a:t>
            </a:r>
            <a:r>
              <a:rPr spc="-40" dirty="0">
                <a:solidFill>
                  <a:srgbClr val="FF0000"/>
                </a:solidFill>
              </a:rPr>
              <a:t> </a:t>
            </a:r>
            <a:r>
              <a:rPr spc="90" dirty="0">
                <a:solidFill>
                  <a:srgbClr val="FF0000"/>
                </a:solidFill>
              </a:rPr>
              <a:t>and</a:t>
            </a:r>
            <a:r>
              <a:rPr spc="-60" dirty="0">
                <a:solidFill>
                  <a:srgbClr val="FF0000"/>
                </a:solidFill>
              </a:rPr>
              <a:t> </a:t>
            </a:r>
            <a:r>
              <a:rPr spc="60" dirty="0">
                <a:solidFill>
                  <a:srgbClr val="FF0000"/>
                </a:solidFill>
              </a:rPr>
              <a:t>pre-</a:t>
            </a:r>
            <a:r>
              <a:rPr spc="75" dirty="0">
                <a:solidFill>
                  <a:srgbClr val="FF0000"/>
                </a:solidFill>
              </a:rPr>
              <a:t>aortic</a:t>
            </a:r>
            <a:r>
              <a:rPr spc="-40" dirty="0">
                <a:solidFill>
                  <a:srgbClr val="FF0000"/>
                </a:solidFill>
              </a:rPr>
              <a:t> </a:t>
            </a:r>
            <a:r>
              <a:rPr spc="75" dirty="0">
                <a:solidFill>
                  <a:srgbClr val="FF0000"/>
                </a:solidFill>
              </a:rPr>
              <a:t>lymph</a:t>
            </a:r>
            <a:r>
              <a:rPr spc="-40" dirty="0">
                <a:solidFill>
                  <a:srgbClr val="FF0000"/>
                </a:solidFill>
              </a:rPr>
              <a:t> </a:t>
            </a:r>
            <a:r>
              <a:rPr spc="85" dirty="0">
                <a:solidFill>
                  <a:srgbClr val="FF0000"/>
                </a:solidFill>
              </a:rPr>
              <a:t>nodes.</a:t>
            </a:r>
          </a:p>
          <a:p>
            <a:pPr marL="855663" indent="-223838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§"/>
            </a:pPr>
            <a:r>
              <a:rPr spc="105" dirty="0"/>
              <a:t>Lymphatics</a:t>
            </a:r>
            <a:r>
              <a:rPr spc="-45" dirty="0"/>
              <a:t> </a:t>
            </a:r>
            <a:r>
              <a:rPr spc="55" dirty="0"/>
              <a:t>from</a:t>
            </a:r>
            <a:r>
              <a:rPr spc="-30" dirty="0"/>
              <a:t> </a:t>
            </a:r>
            <a:r>
              <a:rPr spc="100" dirty="0"/>
              <a:t>isthmus</a:t>
            </a:r>
            <a:r>
              <a:rPr spc="-15" dirty="0"/>
              <a:t> </a:t>
            </a:r>
            <a:r>
              <a:rPr spc="80" dirty="0"/>
              <a:t>and</a:t>
            </a:r>
            <a:r>
              <a:rPr spc="-55" dirty="0"/>
              <a:t> </a:t>
            </a:r>
            <a:r>
              <a:rPr spc="50" dirty="0"/>
              <a:t>utero-</a:t>
            </a:r>
            <a:r>
              <a:rPr spc="70" dirty="0"/>
              <a:t>tubal</a:t>
            </a:r>
            <a:r>
              <a:rPr spc="-15" dirty="0"/>
              <a:t> </a:t>
            </a:r>
            <a:r>
              <a:rPr spc="70" dirty="0"/>
              <a:t>junction</a:t>
            </a:r>
            <a:r>
              <a:rPr spc="-15" dirty="0"/>
              <a:t> </a:t>
            </a:r>
            <a:r>
              <a:rPr spc="114" dirty="0"/>
              <a:t>accompany</a:t>
            </a:r>
            <a:r>
              <a:rPr spc="-45" dirty="0"/>
              <a:t> </a:t>
            </a:r>
            <a:r>
              <a:rPr spc="50" dirty="0"/>
              <a:t>the</a:t>
            </a:r>
            <a:r>
              <a:rPr spc="-35" dirty="0"/>
              <a:t> </a:t>
            </a:r>
            <a:r>
              <a:rPr spc="50" dirty="0"/>
              <a:t>round</a:t>
            </a:r>
          </a:p>
          <a:p>
            <a:pPr marL="481330">
              <a:lnSpc>
                <a:spcPct val="100000"/>
              </a:lnSpc>
              <a:spcBef>
                <a:spcPts val="1080"/>
              </a:spcBef>
            </a:pPr>
            <a:r>
              <a:rPr lang="en-US" spc="70" dirty="0" smtClean="0"/>
              <a:t>       </a:t>
            </a:r>
            <a:r>
              <a:rPr spc="70" dirty="0" smtClean="0"/>
              <a:t>ligament</a:t>
            </a:r>
            <a:r>
              <a:rPr spc="-15" dirty="0" smtClean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spc="60" dirty="0"/>
              <a:t>the</a:t>
            </a:r>
            <a:r>
              <a:rPr spc="-25" dirty="0"/>
              <a:t> </a:t>
            </a:r>
            <a:r>
              <a:rPr spc="80" dirty="0"/>
              <a:t>uterus</a:t>
            </a:r>
            <a:r>
              <a:rPr dirty="0"/>
              <a:t> to</a:t>
            </a:r>
            <a:r>
              <a:rPr spc="-15" dirty="0"/>
              <a:t> </a:t>
            </a:r>
            <a:r>
              <a:rPr spc="60" dirty="0"/>
              <a:t>the</a:t>
            </a:r>
            <a:r>
              <a:rPr spc="-25" dirty="0"/>
              <a:t> </a:t>
            </a:r>
            <a:r>
              <a:rPr spc="90" dirty="0">
                <a:solidFill>
                  <a:srgbClr val="FF0000"/>
                </a:solidFill>
              </a:rPr>
              <a:t>superficial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spc="70" dirty="0">
                <a:solidFill>
                  <a:srgbClr val="FF0000"/>
                </a:solidFill>
              </a:rPr>
              <a:t>inguinal</a:t>
            </a:r>
            <a:r>
              <a:rPr spc="-15" dirty="0">
                <a:solidFill>
                  <a:srgbClr val="FF0000"/>
                </a:solidFill>
              </a:rPr>
              <a:t> </a:t>
            </a:r>
            <a:r>
              <a:rPr spc="80" dirty="0">
                <a:solidFill>
                  <a:srgbClr val="FF0000"/>
                </a:solidFill>
              </a:rPr>
              <a:t>lymph</a:t>
            </a:r>
            <a:r>
              <a:rPr spc="-15" dirty="0">
                <a:solidFill>
                  <a:srgbClr val="FF0000"/>
                </a:solidFill>
              </a:rPr>
              <a:t> </a:t>
            </a:r>
            <a:r>
              <a:rPr spc="85" dirty="0">
                <a:solidFill>
                  <a:srgbClr val="FF0000"/>
                </a:solidFill>
              </a:rPr>
              <a:t>nodes.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dirty="0"/>
              <a:t>uterine</a:t>
            </a:r>
            <a:r>
              <a:rPr spc="-90" dirty="0"/>
              <a:t> </a:t>
            </a:r>
            <a:r>
              <a:rPr spc="-20" dirty="0"/>
              <a:t>tube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5808" y="904493"/>
            <a:ext cx="8709152" cy="3717791"/>
          </a:xfrm>
          <a:prstGeom prst="rect">
            <a:avLst/>
          </a:prstGeom>
        </p:spPr>
        <p:txBody>
          <a:bodyPr vert="horz" wrap="square" lIns="0" tIns="379836" rIns="0" bIns="0" rtlCol="0">
            <a:spAutoFit/>
          </a:bodyPr>
          <a:lstStyle/>
          <a:p>
            <a:pPr marL="767080" indent="-285750">
              <a:lnSpc>
                <a:spcPct val="100000"/>
              </a:lnSpc>
              <a:spcBef>
                <a:spcPts val="1175"/>
              </a:spcBef>
              <a:buFont typeface="Wingdings" panose="05000000000000000000" pitchFamily="2" charset="2"/>
              <a:buChar char="v"/>
            </a:pPr>
            <a:r>
              <a:rPr spc="120" dirty="0">
                <a:solidFill>
                  <a:srgbClr val="FF0000"/>
                </a:solidFill>
              </a:rPr>
              <a:t>Clinical</a:t>
            </a:r>
            <a:r>
              <a:rPr spc="-10" dirty="0">
                <a:solidFill>
                  <a:srgbClr val="FF0000"/>
                </a:solidFill>
              </a:rPr>
              <a:t> </a:t>
            </a:r>
            <a:r>
              <a:rPr spc="65" dirty="0">
                <a:solidFill>
                  <a:srgbClr val="FF0000"/>
                </a:solidFill>
              </a:rPr>
              <a:t>notes:</a:t>
            </a:r>
          </a:p>
          <a:p>
            <a:pPr marL="973138" indent="-174625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§"/>
            </a:pPr>
            <a:r>
              <a:rPr spc="60" dirty="0"/>
              <a:t>The</a:t>
            </a:r>
            <a:r>
              <a:rPr spc="-35" dirty="0"/>
              <a:t> </a:t>
            </a:r>
            <a:r>
              <a:rPr spc="85" dirty="0"/>
              <a:t>abdominal</a:t>
            </a:r>
            <a:r>
              <a:rPr spc="-35" dirty="0"/>
              <a:t> </a:t>
            </a:r>
            <a:r>
              <a:rPr spc="85" dirty="0"/>
              <a:t>ostium</a:t>
            </a:r>
            <a:r>
              <a:rPr spc="-1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spc="60" dirty="0"/>
              <a:t>the</a:t>
            </a:r>
            <a:r>
              <a:rPr spc="-35" dirty="0"/>
              <a:t> </a:t>
            </a:r>
            <a:r>
              <a:rPr spc="65" dirty="0"/>
              <a:t>tube</a:t>
            </a:r>
            <a:r>
              <a:rPr spc="-30" dirty="0"/>
              <a:t> </a:t>
            </a:r>
            <a:r>
              <a:rPr spc="125" dirty="0"/>
              <a:t>is</a:t>
            </a:r>
            <a:r>
              <a:rPr spc="-30" dirty="0"/>
              <a:t> </a:t>
            </a:r>
            <a:r>
              <a:rPr spc="105" dirty="0"/>
              <a:t>a</a:t>
            </a:r>
            <a:r>
              <a:rPr spc="-20" dirty="0"/>
              <a:t> </a:t>
            </a:r>
            <a:r>
              <a:rPr spc="60" dirty="0"/>
              <a:t>potential</a:t>
            </a:r>
            <a:r>
              <a:rPr spc="-25" dirty="0"/>
              <a:t> </a:t>
            </a:r>
            <a:r>
              <a:rPr spc="65" dirty="0"/>
              <a:t>pathway</a:t>
            </a:r>
            <a:r>
              <a:rPr spc="-6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spc="100" dirty="0">
                <a:solidFill>
                  <a:srgbClr val="FF0000"/>
                </a:solidFill>
              </a:rPr>
              <a:t>ascending</a:t>
            </a:r>
            <a:r>
              <a:rPr spc="-40" dirty="0">
                <a:solidFill>
                  <a:srgbClr val="FF0000"/>
                </a:solidFill>
              </a:rPr>
              <a:t> </a:t>
            </a:r>
            <a:r>
              <a:rPr spc="55" dirty="0">
                <a:solidFill>
                  <a:srgbClr val="FF0000"/>
                </a:solidFill>
              </a:rPr>
              <a:t>infection</a:t>
            </a:r>
          </a:p>
          <a:p>
            <a:pPr marL="973138" indent="-174625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§"/>
            </a:pPr>
            <a:r>
              <a:rPr spc="55" dirty="0"/>
              <a:t>from</a:t>
            </a:r>
            <a:r>
              <a:rPr spc="-15" dirty="0"/>
              <a:t> </a:t>
            </a:r>
            <a:r>
              <a:rPr spc="85" dirty="0"/>
              <a:t>female</a:t>
            </a:r>
            <a:r>
              <a:rPr spc="-10" dirty="0"/>
              <a:t> </a:t>
            </a:r>
            <a:r>
              <a:rPr spc="70" dirty="0"/>
              <a:t>genital</a:t>
            </a:r>
            <a:r>
              <a:rPr spc="-10" dirty="0"/>
              <a:t> </a:t>
            </a:r>
            <a:r>
              <a:rPr spc="110" dirty="0"/>
              <a:t>system</a:t>
            </a:r>
            <a:r>
              <a:rPr spc="5" dirty="0"/>
              <a:t> </a:t>
            </a:r>
            <a:r>
              <a:rPr dirty="0"/>
              <a:t>to</a:t>
            </a:r>
            <a:r>
              <a:rPr spc="-20" dirty="0"/>
              <a:t> </a:t>
            </a:r>
            <a:r>
              <a:rPr spc="50" dirty="0"/>
              <a:t>the</a:t>
            </a:r>
            <a:r>
              <a:rPr spc="-15" dirty="0"/>
              <a:t> </a:t>
            </a:r>
            <a:r>
              <a:rPr spc="60" dirty="0"/>
              <a:t>peritoneal</a:t>
            </a:r>
            <a:r>
              <a:rPr spc="5" dirty="0"/>
              <a:t> </a:t>
            </a:r>
            <a:r>
              <a:rPr spc="70" dirty="0"/>
              <a:t>cavity</a:t>
            </a:r>
            <a:r>
              <a:rPr spc="-15" dirty="0"/>
              <a:t> </a:t>
            </a:r>
            <a:r>
              <a:rPr dirty="0"/>
              <a:t>that</a:t>
            </a:r>
            <a:r>
              <a:rPr spc="-30" dirty="0"/>
              <a:t> </a:t>
            </a:r>
            <a:r>
              <a:rPr spc="85" dirty="0"/>
              <a:t>may</a:t>
            </a:r>
            <a:r>
              <a:rPr spc="-15" dirty="0"/>
              <a:t> </a:t>
            </a:r>
            <a:r>
              <a:rPr spc="140" dirty="0"/>
              <a:t>cause</a:t>
            </a:r>
            <a:r>
              <a:rPr spc="5" dirty="0"/>
              <a:t> </a:t>
            </a:r>
            <a:r>
              <a:rPr spc="45" dirty="0">
                <a:solidFill>
                  <a:srgbClr val="FF0000"/>
                </a:solidFill>
              </a:rPr>
              <a:t>peritonitis</a:t>
            </a:r>
            <a:r>
              <a:rPr spc="45" dirty="0"/>
              <a:t>.</a:t>
            </a:r>
          </a:p>
          <a:p>
            <a:pPr marL="973138" indent="-174625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§"/>
            </a:pPr>
            <a:r>
              <a:rPr spc="70" dirty="0"/>
              <a:t>Inflammation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50" dirty="0"/>
              <a:t>the</a:t>
            </a:r>
            <a:r>
              <a:rPr spc="-25" dirty="0"/>
              <a:t> </a:t>
            </a:r>
            <a:r>
              <a:rPr spc="55" dirty="0"/>
              <a:t>uterine</a:t>
            </a:r>
            <a:r>
              <a:rPr spc="-5" dirty="0"/>
              <a:t> </a:t>
            </a:r>
            <a:r>
              <a:rPr spc="65" dirty="0"/>
              <a:t>tube</a:t>
            </a:r>
            <a:r>
              <a:rPr spc="-30" dirty="0"/>
              <a:t> </a:t>
            </a:r>
            <a:r>
              <a:rPr spc="125" dirty="0"/>
              <a:t>is</a:t>
            </a:r>
            <a:r>
              <a:rPr spc="-20" dirty="0"/>
              <a:t> </a:t>
            </a:r>
            <a:r>
              <a:rPr spc="110" dirty="0"/>
              <a:t>called</a:t>
            </a:r>
            <a:r>
              <a:rPr spc="15" dirty="0"/>
              <a:t> </a:t>
            </a:r>
            <a:r>
              <a:rPr spc="80" dirty="0">
                <a:solidFill>
                  <a:srgbClr val="FF0000"/>
                </a:solidFill>
              </a:rPr>
              <a:t>salpingitis</a:t>
            </a:r>
          </a:p>
          <a:p>
            <a:pPr marL="973138" indent="-174625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§"/>
            </a:pPr>
            <a:r>
              <a:rPr spc="90" dirty="0"/>
              <a:t>collection</a:t>
            </a:r>
            <a:r>
              <a:rPr spc="15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spc="130" dirty="0"/>
              <a:t>pus</a:t>
            </a:r>
            <a:r>
              <a:rPr spc="-30" dirty="0"/>
              <a:t> </a:t>
            </a:r>
            <a:r>
              <a:rPr spc="60" dirty="0"/>
              <a:t>in</a:t>
            </a:r>
            <a:r>
              <a:rPr spc="-35" dirty="0"/>
              <a:t> </a:t>
            </a:r>
            <a:r>
              <a:rPr spc="60" dirty="0"/>
              <a:t>the</a:t>
            </a:r>
            <a:r>
              <a:rPr spc="-45" dirty="0"/>
              <a:t> </a:t>
            </a:r>
            <a:r>
              <a:rPr spc="65" dirty="0"/>
              <a:t>tube</a:t>
            </a:r>
            <a:r>
              <a:rPr spc="-25" dirty="0"/>
              <a:t> </a:t>
            </a:r>
            <a:r>
              <a:rPr spc="125" dirty="0"/>
              <a:t>is</a:t>
            </a:r>
            <a:r>
              <a:rPr spc="-30" dirty="0"/>
              <a:t> </a:t>
            </a:r>
            <a:r>
              <a:rPr spc="110" dirty="0"/>
              <a:t>called</a:t>
            </a:r>
            <a:r>
              <a:rPr spc="-10" dirty="0"/>
              <a:t> </a:t>
            </a:r>
            <a:r>
              <a:rPr spc="70" dirty="0">
                <a:solidFill>
                  <a:srgbClr val="FF0000"/>
                </a:solidFill>
              </a:rPr>
              <a:t>pyosalpinx.</a:t>
            </a:r>
          </a:p>
          <a:p>
            <a:pPr marL="973138" marR="50800" indent="-174625">
              <a:lnSpc>
                <a:spcPct val="150000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spc="85" dirty="0"/>
              <a:t>Salpingitis</a:t>
            </a:r>
            <a:r>
              <a:rPr spc="-25" dirty="0"/>
              <a:t> </a:t>
            </a:r>
            <a:r>
              <a:rPr spc="80" dirty="0"/>
              <a:t>and</a:t>
            </a:r>
            <a:r>
              <a:rPr spc="-50" dirty="0"/>
              <a:t> </a:t>
            </a:r>
            <a:r>
              <a:rPr spc="80" dirty="0"/>
              <a:t>pyosalpinx</a:t>
            </a:r>
            <a:r>
              <a:rPr spc="-30" dirty="0"/>
              <a:t> </a:t>
            </a:r>
            <a:r>
              <a:rPr spc="105" dirty="0"/>
              <a:t>could</a:t>
            </a:r>
            <a:r>
              <a:rPr spc="-10" dirty="0"/>
              <a:t> </a:t>
            </a:r>
            <a:r>
              <a:rPr spc="85" dirty="0"/>
              <a:t>lead</a:t>
            </a:r>
            <a:r>
              <a:rPr spc="-25" dirty="0"/>
              <a:t> </a:t>
            </a:r>
            <a:r>
              <a:rPr dirty="0"/>
              <a:t>to</a:t>
            </a:r>
            <a:r>
              <a:rPr spc="-5" dirty="0"/>
              <a:t> </a:t>
            </a:r>
            <a:r>
              <a:rPr spc="70" dirty="0">
                <a:solidFill>
                  <a:srgbClr val="FF0000"/>
                </a:solidFill>
              </a:rPr>
              <a:t>tubal</a:t>
            </a:r>
            <a:r>
              <a:rPr spc="-30" dirty="0">
                <a:solidFill>
                  <a:srgbClr val="FF0000"/>
                </a:solidFill>
              </a:rPr>
              <a:t> </a:t>
            </a:r>
            <a:r>
              <a:rPr spc="85" dirty="0">
                <a:solidFill>
                  <a:srgbClr val="FF0000"/>
                </a:solidFill>
              </a:rPr>
              <a:t>adhesion</a:t>
            </a:r>
            <a:r>
              <a:rPr spc="-25" dirty="0">
                <a:solidFill>
                  <a:srgbClr val="FF0000"/>
                </a:solidFill>
              </a:rPr>
              <a:t> </a:t>
            </a:r>
            <a:r>
              <a:rPr spc="80" dirty="0">
                <a:solidFill>
                  <a:srgbClr val="FF0000"/>
                </a:solidFill>
              </a:rPr>
              <a:t>and</a:t>
            </a:r>
            <a:r>
              <a:rPr spc="-55" dirty="0">
                <a:solidFill>
                  <a:srgbClr val="FF0000"/>
                </a:solidFill>
              </a:rPr>
              <a:t> </a:t>
            </a:r>
            <a:r>
              <a:rPr spc="100" dirty="0">
                <a:solidFill>
                  <a:srgbClr val="FF0000"/>
                </a:solidFill>
              </a:rPr>
              <a:t>blockage</a:t>
            </a:r>
            <a:r>
              <a:rPr spc="-15" dirty="0">
                <a:solidFill>
                  <a:srgbClr val="FF0000"/>
                </a:solidFill>
              </a:rPr>
              <a:t> </a:t>
            </a:r>
            <a:r>
              <a:rPr spc="90" dirty="0"/>
              <a:t>which</a:t>
            </a:r>
            <a:r>
              <a:rPr spc="-15" dirty="0"/>
              <a:t> </a:t>
            </a:r>
            <a:r>
              <a:rPr spc="55" dirty="0"/>
              <a:t>'is </a:t>
            </a:r>
            <a:r>
              <a:rPr spc="50" dirty="0"/>
              <a:t>the</a:t>
            </a:r>
            <a:r>
              <a:rPr spc="-30" dirty="0"/>
              <a:t> </a:t>
            </a:r>
            <a:r>
              <a:rPr spc="85" dirty="0"/>
              <a:t>main</a:t>
            </a:r>
            <a:r>
              <a:rPr spc="-20" dirty="0"/>
              <a:t> </a:t>
            </a:r>
            <a:r>
              <a:rPr spc="140" dirty="0"/>
              <a:t>cause</a:t>
            </a:r>
            <a:r>
              <a:rPr spc="-2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spc="55" dirty="0"/>
              <a:t>sterility</a:t>
            </a:r>
            <a:r>
              <a:rPr spc="20" dirty="0"/>
              <a:t> </a:t>
            </a:r>
            <a:r>
              <a:rPr spc="50" dirty="0"/>
              <a:t>in</a:t>
            </a:r>
            <a:r>
              <a:rPr spc="-25" dirty="0"/>
              <a:t> </a:t>
            </a:r>
            <a:r>
              <a:rPr spc="60" dirty="0"/>
              <a:t>women.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2088</TotalTime>
  <Words>1328</Words>
  <Application>Microsoft Office PowerPoint</Application>
  <PresentationFormat>On-screen Show (16:9)</PresentationFormat>
  <Paragraphs>141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Office Theme</vt:lpstr>
      <vt:lpstr>The ovary</vt:lpstr>
      <vt:lpstr>The ovary</vt:lpstr>
      <vt:lpstr>The ovary</vt:lpstr>
      <vt:lpstr>PowerPoint Presentation</vt:lpstr>
      <vt:lpstr>PowerPoint Presentation</vt:lpstr>
      <vt:lpstr>The female reproductive system</vt:lpstr>
      <vt:lpstr>The female reproductive system</vt:lpstr>
      <vt:lpstr>The ovary</vt:lpstr>
      <vt:lpstr>The ovary</vt:lpstr>
      <vt:lpstr>PowerPoint Presentation</vt:lpstr>
      <vt:lpstr>PowerPoint Presentation</vt:lpstr>
      <vt:lpstr>The ovary</vt:lpstr>
      <vt:lpstr>PowerPoint Presentation</vt:lpstr>
      <vt:lpstr>The ovary</vt:lpstr>
      <vt:lpstr>PowerPoint Presentation</vt:lpstr>
      <vt:lpstr>PowerPoint Presentation</vt:lpstr>
      <vt:lpstr>The ovary</vt:lpstr>
      <vt:lpstr>PowerPoint Presentation</vt:lpstr>
      <vt:lpstr>The ovary</vt:lpstr>
      <vt:lpstr>PowerPoint Presentation</vt:lpstr>
      <vt:lpstr>The ovary</vt:lpstr>
      <vt:lpstr>PowerPoint Presentation</vt:lpstr>
      <vt:lpstr>PowerPoint Presentation</vt:lpstr>
      <vt:lpstr>The ovary</vt:lpstr>
      <vt:lpstr>PowerPoint Presentation</vt:lpstr>
      <vt:lpstr>The ovary</vt:lpstr>
      <vt:lpstr>PowerPoint Presentation</vt:lpstr>
      <vt:lpstr>The ovary</vt:lpstr>
      <vt:lpstr>The uterine tube</vt:lpstr>
      <vt:lpstr>The uterine tube</vt:lpstr>
      <vt:lpstr>PowerPoint Presentation</vt:lpstr>
      <vt:lpstr>The uterine tube</vt:lpstr>
      <vt:lpstr>The uterine tube</vt:lpstr>
      <vt:lpstr>The uterine tube</vt:lpstr>
      <vt:lpstr>The uterine tube</vt:lpstr>
      <vt:lpstr>The uterine tube</vt:lpstr>
      <vt:lpstr>The uterine tube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cp:lastModifiedBy>User</cp:lastModifiedBy>
  <cp:revision>27</cp:revision>
  <dcterms:created xsi:type="dcterms:W3CDTF">2024-11-27T22:13:33Z</dcterms:created>
  <dcterms:modified xsi:type="dcterms:W3CDTF">2024-11-29T17:40:18Z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2024-11-27T00:00:00Z</vt:filetime>
  </property>
  <property fmtid="{D5CDD505-2E9C-101B-9397-08002B2CF9AE}" pid="5" name="Producer">
    <vt:lpwstr>Microsoft® PowerPoint® for Microsoft 365</vt:lpwstr>
  </property>
</Properties>
</file>